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9"/>
  </p:notesMasterIdLst>
  <p:handoutMasterIdLst>
    <p:handoutMasterId r:id="rId80"/>
  </p:handoutMasterIdLst>
  <p:sldIdLst>
    <p:sldId id="256" r:id="rId2"/>
    <p:sldId id="358" r:id="rId3"/>
    <p:sldId id="376" r:id="rId4"/>
    <p:sldId id="377" r:id="rId5"/>
    <p:sldId id="378" r:id="rId6"/>
    <p:sldId id="379" r:id="rId7"/>
    <p:sldId id="380" r:id="rId8"/>
    <p:sldId id="510" r:id="rId9"/>
    <p:sldId id="511" r:id="rId10"/>
    <p:sldId id="512" r:id="rId11"/>
    <p:sldId id="513" r:id="rId12"/>
    <p:sldId id="432" r:id="rId13"/>
    <p:sldId id="425" r:id="rId14"/>
    <p:sldId id="426" r:id="rId15"/>
    <p:sldId id="428" r:id="rId16"/>
    <p:sldId id="433" r:id="rId17"/>
    <p:sldId id="447" r:id="rId18"/>
    <p:sldId id="436" r:id="rId19"/>
    <p:sldId id="437" r:id="rId20"/>
    <p:sldId id="438" r:id="rId21"/>
    <p:sldId id="439" r:id="rId22"/>
    <p:sldId id="448" r:id="rId23"/>
    <p:sldId id="440" r:id="rId24"/>
    <p:sldId id="441" r:id="rId25"/>
    <p:sldId id="442" r:id="rId26"/>
    <p:sldId id="443" r:id="rId27"/>
    <p:sldId id="444" r:id="rId28"/>
    <p:sldId id="445" r:id="rId29"/>
    <p:sldId id="516" r:id="rId30"/>
    <p:sldId id="517" r:id="rId31"/>
    <p:sldId id="453" r:id="rId32"/>
    <p:sldId id="454" r:id="rId33"/>
    <p:sldId id="459" r:id="rId34"/>
    <p:sldId id="518" r:id="rId35"/>
    <p:sldId id="462" r:id="rId36"/>
    <p:sldId id="463" r:id="rId37"/>
    <p:sldId id="461" r:id="rId38"/>
    <p:sldId id="465" r:id="rId39"/>
    <p:sldId id="466" r:id="rId40"/>
    <p:sldId id="467" r:id="rId41"/>
    <p:sldId id="468" r:id="rId42"/>
    <p:sldId id="519" r:id="rId43"/>
    <p:sldId id="472" r:id="rId44"/>
    <p:sldId id="473" r:id="rId45"/>
    <p:sldId id="477" r:id="rId46"/>
    <p:sldId id="476" r:id="rId47"/>
    <p:sldId id="479" r:id="rId48"/>
    <p:sldId id="481" r:id="rId49"/>
    <p:sldId id="482" r:id="rId50"/>
    <p:sldId id="521" r:id="rId51"/>
    <p:sldId id="485" r:id="rId52"/>
    <p:sldId id="488" r:id="rId53"/>
    <p:sldId id="489" r:id="rId54"/>
    <p:sldId id="490" r:id="rId55"/>
    <p:sldId id="491" r:id="rId56"/>
    <p:sldId id="492" r:id="rId57"/>
    <p:sldId id="493" r:id="rId58"/>
    <p:sldId id="494" r:id="rId59"/>
    <p:sldId id="495" r:id="rId60"/>
    <p:sldId id="497" r:id="rId61"/>
    <p:sldId id="496" r:id="rId62"/>
    <p:sldId id="487" r:id="rId63"/>
    <p:sldId id="498" r:id="rId64"/>
    <p:sldId id="499" r:id="rId65"/>
    <p:sldId id="500" r:id="rId66"/>
    <p:sldId id="501" r:id="rId67"/>
    <p:sldId id="502" r:id="rId68"/>
    <p:sldId id="503" r:id="rId69"/>
    <p:sldId id="514" r:id="rId70"/>
    <p:sldId id="515" r:id="rId71"/>
    <p:sldId id="504" r:id="rId72"/>
    <p:sldId id="505" r:id="rId73"/>
    <p:sldId id="506" r:id="rId74"/>
    <p:sldId id="507" r:id="rId75"/>
    <p:sldId id="385" r:id="rId76"/>
    <p:sldId id="508" r:id="rId77"/>
    <p:sldId id="509" r:id="rId7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4" autoAdjust="0"/>
    <p:restoredTop sz="94719"/>
  </p:normalViewPr>
  <p:slideViewPr>
    <p:cSldViewPr snapToObjects="1">
      <p:cViewPr varScale="1">
        <p:scale>
          <a:sx n="147" d="100"/>
          <a:sy n="147" d="100"/>
        </p:scale>
        <p:origin x="231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B5D11C-A000-9242-84A9-48B920106DCB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F50B9-50D7-A24E-BE4E-8246FE27A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01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190.png>
</file>

<file path=ppt/media/image2.jpeg>
</file>

<file path=ppt/media/image21.png>
</file>

<file path=ppt/media/image29.png>
</file>

<file path=ppt/media/image30.png>
</file>

<file path=ppt/media/image35.png>
</file>

<file path=ppt/media/image36.png>
</file>

<file path=ppt/media/image37.png>
</file>

<file path=ppt/media/image41.png>
</file>

<file path=ppt/media/image42.png>
</file>

<file path=ppt/media/image44.png>
</file>

<file path=ppt/media/image46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3.png>
</file>

<file path=ppt/media/image68.png>
</file>

<file path=ppt/media/image7.png>
</file>

<file path=ppt/media/image7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0213A-4496-8E41-939D-6D779164903A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E9A50-EED1-FA4E-868B-D30F9FDBA6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9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often we view a slice</a:t>
            </a:r>
            <a:r>
              <a:rPr lang="en-US" baseline="0" dirty="0"/>
              <a:t> of </a:t>
            </a:r>
            <a:r>
              <a:rPr lang="en-US" dirty="0"/>
              <a:t>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5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Make sure to calculate all of the outputs and modified</a:t>
            </a:r>
            <a:r>
              <a:rPr lang="en-US" baseline="0" dirty="0"/>
              <a:t> errors *before* updating any of the model weights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66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Make sure to calculate all of the outputs and modified</a:t>
            </a:r>
            <a:r>
              <a:rPr lang="en-US" baseline="0" dirty="0"/>
              <a:t> errors *before* updating any of the model weights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66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Make sure to calculate all of the outputs and modified</a:t>
            </a:r>
            <a:r>
              <a:rPr lang="en-US" baseline="0" dirty="0"/>
              <a:t> errors *before* updating any of the model weights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66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2F46F2-2DB5-B444-9B44-650AAAF99CA0}" type="slidenum">
              <a:rPr lang="en-US"/>
              <a:pPr/>
              <a:t>75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often we view a slice</a:t>
            </a:r>
            <a:r>
              <a:rPr lang="en-US" baseline="0" dirty="0"/>
              <a:t> </a:t>
            </a:r>
            <a:r>
              <a:rPr lang="en-US" baseline="0"/>
              <a:t>of </a:t>
            </a:r>
            <a:r>
              <a:rPr lang="en-US"/>
              <a:t>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5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often we view a slice</a:t>
            </a:r>
            <a:r>
              <a:rPr lang="en-US" baseline="0" dirty="0"/>
              <a:t> </a:t>
            </a:r>
            <a:r>
              <a:rPr lang="en-US" baseline="0"/>
              <a:t>of </a:t>
            </a:r>
            <a:r>
              <a:rPr lang="en-US"/>
              <a:t>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5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often we view a slice</a:t>
            </a:r>
            <a:r>
              <a:rPr lang="en-US" baseline="0" dirty="0"/>
              <a:t> </a:t>
            </a:r>
            <a:r>
              <a:rPr lang="en-US" baseline="0"/>
              <a:t>of </a:t>
            </a:r>
            <a:r>
              <a:rPr lang="en-US"/>
              <a:t>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5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often we view a slice</a:t>
            </a:r>
            <a:r>
              <a:rPr lang="en-US" baseline="0" dirty="0"/>
              <a:t> </a:t>
            </a:r>
            <a:r>
              <a:rPr lang="en-US" baseline="0"/>
              <a:t>of </a:t>
            </a:r>
            <a:r>
              <a:rPr lang="en-US"/>
              <a:t>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5E063-BD86-A24D-8676-37A35E7CCE3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5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A5B511B-C64E-8B47-96AD-FD8637DDC681}" type="slidenum">
              <a:rPr lang="en-US"/>
              <a:pPr/>
              <a:t>8</a:t>
            </a:fld>
            <a:endParaRPr lang="en-US"/>
          </a:p>
        </p:txBody>
      </p:sp>
      <p:sp>
        <p:nvSpPr>
          <p:cNvPr id="378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  <a:p>
            <a:pPr eaLnBrk="1" hangingPunct="1"/>
            <a:endParaRPr lang="en-US" dirty="0">
              <a:latin typeface="Arial" charset="0"/>
            </a:endParaRPr>
          </a:p>
          <a:p>
            <a:pPr eaLnBrk="1" hangingPunct="1"/>
            <a:endParaRPr lang="en-US" dirty="0">
              <a:latin typeface="Arial" charset="0"/>
            </a:endParaRPr>
          </a:p>
          <a:p>
            <a:pPr eaLnBrk="1" hangingPunct="1"/>
            <a:endParaRPr lang="en-US" dirty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40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267969-EEBE-A946-A56E-2F425E1BF0B3}" type="slidenum">
              <a:rPr lang="en-US"/>
              <a:pPr/>
              <a:t>10</a:t>
            </a:fld>
            <a:endParaRPr lang="en-US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78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981200"/>
            <a:ext cx="8229600" cy="38862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917EA2-A314-044E-89FB-146EC505562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05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12/12/23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oleObject" Target="../embeddings/oleObject14.bin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190.png"/><Relationship Id="rId5" Type="http://schemas.openxmlformats.org/officeDocument/2006/relationships/image" Target="../media/image15.emf"/><Relationship Id="rId10" Type="http://schemas.openxmlformats.org/officeDocument/2006/relationships/image" Target="../media/image17.emf"/><Relationship Id="rId4" Type="http://schemas.openxmlformats.org/officeDocument/2006/relationships/oleObject" Target="../embeddings/oleObject13.bin"/><Relationship Id="rId9" Type="http://schemas.openxmlformats.org/officeDocument/2006/relationships/oleObject" Target="../embeddings/oleObject15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9.png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12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1" Type="http://schemas.openxmlformats.org/officeDocument/2006/relationships/oleObject" Target="../embeddings/oleObject20.bin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21.emf"/><Relationship Id="rId4" Type="http://schemas.openxmlformats.org/officeDocument/2006/relationships/image" Target="../media/image18.emf"/><Relationship Id="rId9" Type="http://schemas.openxmlformats.org/officeDocument/2006/relationships/oleObject" Target="../embeddings/oleObject19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7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2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7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7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13" Type="http://schemas.openxmlformats.org/officeDocument/2006/relationships/image" Target="../media/image36.png"/><Relationship Id="rId3" Type="http://schemas.openxmlformats.org/officeDocument/2006/relationships/image" Target="../media/image28.emf"/><Relationship Id="rId7" Type="http://schemas.openxmlformats.org/officeDocument/2006/relationships/image" Target="../media/image30.e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17.emf"/><Relationship Id="rId5" Type="http://schemas.openxmlformats.org/officeDocument/2006/relationships/image" Target="../media/image29.e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3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image" Target="../media/image35.png"/><Relationship Id="rId3" Type="http://schemas.openxmlformats.org/officeDocument/2006/relationships/oleObject" Target="../embeddings/oleObject34.bin"/><Relationship Id="rId7" Type="http://schemas.openxmlformats.org/officeDocument/2006/relationships/image" Target="../media/image41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11" Type="http://schemas.openxmlformats.org/officeDocument/2006/relationships/image" Target="../media/image34.emf"/><Relationship Id="rId5" Type="http://schemas.openxmlformats.org/officeDocument/2006/relationships/oleObject" Target="../embeddings/oleObject35.bin"/><Relationship Id="rId10" Type="http://schemas.openxmlformats.org/officeDocument/2006/relationships/oleObject" Target="../embeddings/oleObject37.bin"/><Relationship Id="rId4" Type="http://schemas.openxmlformats.org/officeDocument/2006/relationships/image" Target="../media/image31.emf"/><Relationship Id="rId9" Type="http://schemas.openxmlformats.org/officeDocument/2006/relationships/image" Target="../media/image33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3" Type="http://schemas.openxmlformats.org/officeDocument/2006/relationships/image" Target="../media/image34.emf"/><Relationship Id="rId7" Type="http://schemas.openxmlformats.org/officeDocument/2006/relationships/image" Target="../media/image36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0.bin"/><Relationship Id="rId5" Type="http://schemas.openxmlformats.org/officeDocument/2006/relationships/image" Target="../media/image35.emf"/><Relationship Id="rId10" Type="http://schemas.openxmlformats.org/officeDocument/2006/relationships/image" Target="../media/image46.png"/><Relationship Id="rId4" Type="http://schemas.openxmlformats.org/officeDocument/2006/relationships/oleObject" Target="../embeddings/oleObject39.bin"/><Relationship Id="rId9" Type="http://schemas.openxmlformats.org/officeDocument/2006/relationships/image" Target="../media/image37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image" Target="../media/image29.emf"/><Relationship Id="rId18" Type="http://schemas.openxmlformats.org/officeDocument/2006/relationships/oleObject" Target="../embeddings/oleObject50.bin"/><Relationship Id="rId26" Type="http://schemas.openxmlformats.org/officeDocument/2006/relationships/oleObject" Target="../embeddings/oleObject54.bin"/><Relationship Id="rId3" Type="http://schemas.openxmlformats.org/officeDocument/2006/relationships/image" Target="../media/image38.emf"/><Relationship Id="rId21" Type="http://schemas.openxmlformats.org/officeDocument/2006/relationships/image" Target="../media/image43.emf"/><Relationship Id="rId7" Type="http://schemas.openxmlformats.org/officeDocument/2006/relationships/image" Target="../media/image40.emf"/><Relationship Id="rId12" Type="http://schemas.openxmlformats.org/officeDocument/2006/relationships/oleObject" Target="../embeddings/oleObject47.bin"/><Relationship Id="rId17" Type="http://schemas.openxmlformats.org/officeDocument/2006/relationships/image" Target="../media/image31.emf"/><Relationship Id="rId25" Type="http://schemas.openxmlformats.org/officeDocument/2006/relationships/image" Target="../media/image33.emf"/><Relationship Id="rId2" Type="http://schemas.openxmlformats.org/officeDocument/2006/relationships/oleObject" Target="../embeddings/oleObject42.bin"/><Relationship Id="rId16" Type="http://schemas.openxmlformats.org/officeDocument/2006/relationships/oleObject" Target="../embeddings/oleObject49.bin"/><Relationship Id="rId20" Type="http://schemas.openxmlformats.org/officeDocument/2006/relationships/oleObject" Target="../embeddings/oleObject51.bin"/><Relationship Id="rId29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44.bin"/><Relationship Id="rId11" Type="http://schemas.openxmlformats.org/officeDocument/2006/relationships/image" Target="../media/image41.emf"/><Relationship Id="rId24" Type="http://schemas.openxmlformats.org/officeDocument/2006/relationships/oleObject" Target="../embeddings/oleObject53.bin"/><Relationship Id="rId32" Type="http://schemas.openxmlformats.org/officeDocument/2006/relationships/image" Target="../media/image55.png"/><Relationship Id="rId5" Type="http://schemas.openxmlformats.org/officeDocument/2006/relationships/image" Target="../media/image39.emf"/><Relationship Id="rId15" Type="http://schemas.openxmlformats.org/officeDocument/2006/relationships/image" Target="../media/image30.emf"/><Relationship Id="rId23" Type="http://schemas.openxmlformats.org/officeDocument/2006/relationships/image" Target="../media/image32.emf"/><Relationship Id="rId28" Type="http://schemas.openxmlformats.org/officeDocument/2006/relationships/oleObject" Target="../embeddings/oleObject55.bin"/><Relationship Id="rId10" Type="http://schemas.openxmlformats.org/officeDocument/2006/relationships/oleObject" Target="../embeddings/oleObject46.bin"/><Relationship Id="rId19" Type="http://schemas.openxmlformats.org/officeDocument/2006/relationships/image" Target="../media/image42.emf"/><Relationship Id="rId31" Type="http://schemas.openxmlformats.org/officeDocument/2006/relationships/image" Target="../media/image54.png"/><Relationship Id="rId4" Type="http://schemas.openxmlformats.org/officeDocument/2006/relationships/oleObject" Target="../embeddings/oleObject43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48.bin"/><Relationship Id="rId22" Type="http://schemas.openxmlformats.org/officeDocument/2006/relationships/oleObject" Target="../embeddings/oleObject52.bin"/><Relationship Id="rId27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.bin"/><Relationship Id="rId13" Type="http://schemas.openxmlformats.org/officeDocument/2006/relationships/image" Target="../media/image36.emf"/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12" Type="http://schemas.openxmlformats.org/officeDocument/2006/relationships/oleObject" Target="../embeddings/oleObject61.bin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58.bin"/><Relationship Id="rId11" Type="http://schemas.openxmlformats.org/officeDocument/2006/relationships/image" Target="../media/image35.emf"/><Relationship Id="rId5" Type="http://schemas.openxmlformats.org/officeDocument/2006/relationships/image" Target="../media/image32.emf"/><Relationship Id="rId15" Type="http://schemas.openxmlformats.org/officeDocument/2006/relationships/image" Target="../media/image56.png"/><Relationship Id="rId10" Type="http://schemas.openxmlformats.org/officeDocument/2006/relationships/oleObject" Target="../embeddings/oleObject60.bin"/><Relationship Id="rId4" Type="http://schemas.openxmlformats.org/officeDocument/2006/relationships/oleObject" Target="../embeddings/oleObject57.bin"/><Relationship Id="rId9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5.bin"/><Relationship Id="rId13" Type="http://schemas.openxmlformats.org/officeDocument/2006/relationships/image" Target="../media/image36.emf"/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12" Type="http://schemas.openxmlformats.org/officeDocument/2006/relationships/oleObject" Target="../embeddings/oleObject67.bin"/><Relationship Id="rId2" Type="http://schemas.openxmlformats.org/officeDocument/2006/relationships/oleObject" Target="../embeddings/oleObject62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64.bin"/><Relationship Id="rId11" Type="http://schemas.openxmlformats.org/officeDocument/2006/relationships/image" Target="../media/image35.emf"/><Relationship Id="rId5" Type="http://schemas.openxmlformats.org/officeDocument/2006/relationships/image" Target="../media/image32.emf"/><Relationship Id="rId10" Type="http://schemas.openxmlformats.org/officeDocument/2006/relationships/oleObject" Target="../embeddings/oleObject66.bin"/><Relationship Id="rId4" Type="http://schemas.openxmlformats.org/officeDocument/2006/relationships/oleObject" Target="../embeddings/oleObject63.bin"/><Relationship Id="rId9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oleObject" Target="../embeddings/oleObject68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46.emf"/><Relationship Id="rId4" Type="http://schemas.openxmlformats.org/officeDocument/2006/relationships/oleObject" Target="../embeddings/oleObject69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3.bin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2" Type="http://schemas.openxmlformats.org/officeDocument/2006/relationships/oleObject" Target="../embeddings/oleObject7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2.bin"/><Relationship Id="rId11" Type="http://schemas.openxmlformats.org/officeDocument/2006/relationships/image" Target="../media/image52.png"/><Relationship Id="rId5" Type="http://schemas.openxmlformats.org/officeDocument/2006/relationships/image" Target="../media/image48.emf"/><Relationship Id="rId10" Type="http://schemas.openxmlformats.org/officeDocument/2006/relationships/image" Target="../media/image51.png"/><Relationship Id="rId4" Type="http://schemas.openxmlformats.org/officeDocument/2006/relationships/oleObject" Target="../embeddings/oleObject71.bin"/><Relationship Id="rId9" Type="http://schemas.openxmlformats.org/officeDocument/2006/relationships/image" Target="../media/image50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.bin"/><Relationship Id="rId13" Type="http://schemas.openxmlformats.org/officeDocument/2006/relationships/image" Target="../media/image63.png"/><Relationship Id="rId3" Type="http://schemas.openxmlformats.org/officeDocument/2006/relationships/image" Target="../media/image53.emf"/><Relationship Id="rId7" Type="http://schemas.openxmlformats.org/officeDocument/2006/relationships/image" Target="../media/image55.emf"/><Relationship Id="rId2" Type="http://schemas.openxmlformats.org/officeDocument/2006/relationships/oleObject" Target="../embeddings/oleObject7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6.bin"/><Relationship Id="rId11" Type="http://schemas.openxmlformats.org/officeDocument/2006/relationships/image" Target="../media/image57.emf"/><Relationship Id="rId5" Type="http://schemas.openxmlformats.org/officeDocument/2006/relationships/image" Target="../media/image54.emf"/><Relationship Id="rId10" Type="http://schemas.openxmlformats.org/officeDocument/2006/relationships/oleObject" Target="../embeddings/oleObject78.bin"/><Relationship Id="rId4" Type="http://schemas.openxmlformats.org/officeDocument/2006/relationships/oleObject" Target="../embeddings/oleObject75.bin"/><Relationship Id="rId9" Type="http://schemas.openxmlformats.org/officeDocument/2006/relationships/image" Target="../media/image56.emf"/><Relationship Id="rId14" Type="http://schemas.openxmlformats.org/officeDocument/2006/relationships/image" Target="../media/image68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2.bin"/><Relationship Id="rId13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0.emf"/><Relationship Id="rId12" Type="http://schemas.openxmlformats.org/officeDocument/2006/relationships/oleObject" Target="../embeddings/oleObject84.bin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1.bin"/><Relationship Id="rId11" Type="http://schemas.openxmlformats.org/officeDocument/2006/relationships/image" Target="../media/image62.emf"/><Relationship Id="rId5" Type="http://schemas.openxmlformats.org/officeDocument/2006/relationships/image" Target="../media/image59.emf"/><Relationship Id="rId15" Type="http://schemas.openxmlformats.org/officeDocument/2006/relationships/image" Target="../media/image64.emf"/><Relationship Id="rId10" Type="http://schemas.openxmlformats.org/officeDocument/2006/relationships/oleObject" Target="../embeddings/oleObject83.bin"/><Relationship Id="rId4" Type="http://schemas.openxmlformats.org/officeDocument/2006/relationships/oleObject" Target="../embeddings/oleObject80.bin"/><Relationship Id="rId9" Type="http://schemas.openxmlformats.org/officeDocument/2006/relationships/image" Target="../media/image61.emf"/><Relationship Id="rId14" Type="http://schemas.openxmlformats.org/officeDocument/2006/relationships/oleObject" Target="../embeddings/oleObject85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8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8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87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1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90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9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4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9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96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0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99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4.bin"/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3.bin"/><Relationship Id="rId5" Type="http://schemas.openxmlformats.org/officeDocument/2006/relationships/image" Target="../media/image63.emf"/><Relationship Id="rId10" Type="http://schemas.openxmlformats.org/officeDocument/2006/relationships/image" Target="../media/image67.emf"/><Relationship Id="rId4" Type="http://schemas.openxmlformats.org/officeDocument/2006/relationships/oleObject" Target="../embeddings/oleObject102.bin"/><Relationship Id="rId9" Type="http://schemas.openxmlformats.org/officeDocument/2006/relationships/oleObject" Target="../embeddings/oleObject105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oleObject" Target="../embeddings/oleObject10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emf"/><Relationship Id="rId4" Type="http://schemas.openxmlformats.org/officeDocument/2006/relationships/oleObject" Target="../embeddings/oleObject107.bin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1.bin"/><Relationship Id="rId3" Type="http://schemas.openxmlformats.org/officeDocument/2006/relationships/image" Target="../media/image65.emf"/><Relationship Id="rId7" Type="http://schemas.openxmlformats.org/officeDocument/2006/relationships/image" Target="../media/image66.emf"/><Relationship Id="rId2" Type="http://schemas.openxmlformats.org/officeDocument/2006/relationships/oleObject" Target="../embeddings/oleObject10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0.bin"/><Relationship Id="rId5" Type="http://schemas.openxmlformats.org/officeDocument/2006/relationships/image" Target="../media/image63.emf"/><Relationship Id="rId10" Type="http://schemas.openxmlformats.org/officeDocument/2006/relationships/image" Target="../media/image67.emf"/><Relationship Id="rId4" Type="http://schemas.openxmlformats.org/officeDocument/2006/relationships/oleObject" Target="../embeddings/oleObject109.bin"/><Relationship Id="rId9" Type="http://schemas.openxmlformats.org/officeDocument/2006/relationships/oleObject" Target="../embeddings/oleObject112.bin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6.bin"/><Relationship Id="rId3" Type="http://schemas.openxmlformats.org/officeDocument/2006/relationships/image" Target="../media/image65.emf"/><Relationship Id="rId7" Type="http://schemas.openxmlformats.org/officeDocument/2006/relationships/image" Target="../media/image67.e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5.bin"/><Relationship Id="rId5" Type="http://schemas.openxmlformats.org/officeDocument/2006/relationships/image" Target="../media/image63.emf"/><Relationship Id="rId4" Type="http://schemas.openxmlformats.org/officeDocument/2006/relationships/oleObject" Target="../embeddings/oleObject114.bin"/><Relationship Id="rId9" Type="http://schemas.openxmlformats.org/officeDocument/2006/relationships/oleObject" Target="../embeddings/oleObject117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oleObject" Target="../embeddings/oleObject11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emf"/><Relationship Id="rId4" Type="http://schemas.openxmlformats.org/officeDocument/2006/relationships/oleObject" Target="../embeddings/oleObject119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oleObject" Target="../embeddings/oleObject12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emf"/><Relationship Id="rId4" Type="http://schemas.openxmlformats.org/officeDocument/2006/relationships/oleObject" Target="../embeddings/oleObject121.bin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image" Target="../media/image71.emf"/><Relationship Id="rId7" Type="http://schemas.openxmlformats.org/officeDocument/2006/relationships/oleObject" Target="../embeddings/oleObject124.bin"/><Relationship Id="rId2" Type="http://schemas.openxmlformats.org/officeDocument/2006/relationships/oleObject" Target="../embeddings/oleObject12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123.bin"/><Relationship Id="rId4" Type="http://schemas.openxmlformats.org/officeDocument/2006/relationships/image" Target="../media/image7.png"/><Relationship Id="rId9" Type="http://schemas.openxmlformats.org/officeDocument/2006/relationships/image" Target="../media/image9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oleObject" Target="../embeddings/oleObject12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emf"/><Relationship Id="rId4" Type="http://schemas.openxmlformats.org/officeDocument/2006/relationships/oleObject" Target="../embeddings/oleObject126.bin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4.bin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David Kauchak</a:t>
            </a:r>
          </a:p>
          <a:p>
            <a:r>
              <a:rPr lang="en-US" dirty="0"/>
              <a:t>CS158 – Fall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-76200"/>
            <a:ext cx="8229600" cy="1371600"/>
          </a:xfrm>
        </p:spPr>
        <p:txBody>
          <a:bodyPr/>
          <a:lstStyle/>
          <a:p>
            <a:pPr eaLnBrk="1" hangingPunct="1"/>
            <a:r>
              <a:rPr lang="en-US" dirty="0"/>
              <a:t>Training</a:t>
            </a:r>
          </a:p>
        </p:txBody>
      </p:sp>
      <p:grpSp>
        <p:nvGrpSpPr>
          <p:cNvPr id="2" name="Group 32"/>
          <p:cNvGrpSpPr>
            <a:grpSpLocks/>
          </p:cNvGrpSpPr>
          <p:nvPr/>
        </p:nvGrpSpPr>
        <p:grpSpPr bwMode="auto">
          <a:xfrm>
            <a:off x="240222" y="1754188"/>
            <a:ext cx="8001000" cy="2898775"/>
            <a:chOff x="0" y="1463"/>
            <a:chExt cx="5040" cy="1826"/>
          </a:xfrm>
        </p:grpSpPr>
        <p:sp>
          <p:nvSpPr>
            <p:cNvPr id="94232" name="Oval 5"/>
            <p:cNvSpPr>
              <a:spLocks noChangeAspect="1" noChangeArrowheads="1"/>
            </p:cNvSpPr>
            <p:nvPr/>
          </p:nvSpPr>
          <p:spPr bwMode="auto">
            <a:xfrm>
              <a:off x="1559" y="1463"/>
              <a:ext cx="697" cy="69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33" name="Text Box 8"/>
            <p:cNvSpPr txBox="1">
              <a:spLocks noChangeArrowheads="1"/>
            </p:cNvSpPr>
            <p:nvPr/>
          </p:nvSpPr>
          <p:spPr bwMode="auto">
            <a:xfrm>
              <a:off x="0" y="1689"/>
              <a:ext cx="72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/>
                <a:t>Input x</a:t>
              </a:r>
              <a:r>
                <a:rPr lang="en-US" sz="1800" baseline="-25000"/>
                <a:t>1</a:t>
              </a:r>
            </a:p>
          </p:txBody>
        </p:sp>
        <p:sp>
          <p:nvSpPr>
            <p:cNvPr id="94234" name="Oval 10"/>
            <p:cNvSpPr>
              <a:spLocks noChangeAspect="1" noChangeArrowheads="1"/>
            </p:cNvSpPr>
            <p:nvPr/>
          </p:nvSpPr>
          <p:spPr bwMode="auto">
            <a:xfrm>
              <a:off x="3335" y="1920"/>
              <a:ext cx="697" cy="69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35" name="Oval 11"/>
            <p:cNvSpPr>
              <a:spLocks noChangeAspect="1" noChangeArrowheads="1"/>
            </p:cNvSpPr>
            <p:nvPr/>
          </p:nvSpPr>
          <p:spPr bwMode="auto">
            <a:xfrm>
              <a:off x="1607" y="2592"/>
              <a:ext cx="697" cy="69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36" name="Text Box 12"/>
            <p:cNvSpPr txBox="1">
              <a:spLocks noChangeArrowheads="1"/>
            </p:cNvSpPr>
            <p:nvPr/>
          </p:nvSpPr>
          <p:spPr bwMode="auto">
            <a:xfrm>
              <a:off x="0" y="2889"/>
              <a:ext cx="72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/>
                <a:t>Input x</a:t>
              </a:r>
              <a:r>
                <a:rPr lang="en-US" sz="1800" baseline="-25000"/>
                <a:t>2</a:t>
              </a:r>
            </a:p>
          </p:txBody>
        </p:sp>
        <p:sp>
          <p:nvSpPr>
            <p:cNvPr id="94237" name="Text Box 13"/>
            <p:cNvSpPr txBox="1">
              <a:spLocks noChangeArrowheads="1"/>
            </p:cNvSpPr>
            <p:nvPr/>
          </p:nvSpPr>
          <p:spPr bwMode="auto">
            <a:xfrm>
              <a:off x="672" y="1507"/>
              <a:ext cx="185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rgbClr val="FF0000"/>
                  </a:solidFill>
                </a:rPr>
                <a:t>?</a:t>
              </a:r>
              <a:r>
                <a:rPr lang="en-US" sz="2400" dirty="0">
                  <a:solidFill>
                    <a:srgbClr val="FF0000"/>
                  </a:solidFill>
                </a:rPr>
                <a:t> </a:t>
              </a:r>
              <a:endParaRPr lang="en-US" sz="2400" baseline="-25000" dirty="0">
                <a:solidFill>
                  <a:srgbClr val="FF0000"/>
                </a:solidFill>
              </a:endParaRPr>
            </a:p>
          </p:txBody>
        </p:sp>
        <p:sp>
          <p:nvSpPr>
            <p:cNvPr id="94238" name="Line 16"/>
            <p:cNvSpPr>
              <a:spLocks noChangeShapeType="1"/>
            </p:cNvSpPr>
            <p:nvPr/>
          </p:nvSpPr>
          <p:spPr bwMode="auto">
            <a:xfrm>
              <a:off x="624" y="1824"/>
              <a:ext cx="9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39" name="Line 17"/>
            <p:cNvSpPr>
              <a:spLocks noChangeShapeType="1"/>
            </p:cNvSpPr>
            <p:nvPr/>
          </p:nvSpPr>
          <p:spPr bwMode="auto">
            <a:xfrm>
              <a:off x="624" y="1920"/>
              <a:ext cx="960" cy="100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40" name="Line 18"/>
            <p:cNvSpPr>
              <a:spLocks noChangeShapeType="1"/>
            </p:cNvSpPr>
            <p:nvPr/>
          </p:nvSpPr>
          <p:spPr bwMode="auto">
            <a:xfrm>
              <a:off x="624" y="2976"/>
              <a:ext cx="96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41" name="Line 19"/>
            <p:cNvSpPr>
              <a:spLocks noChangeShapeType="1"/>
            </p:cNvSpPr>
            <p:nvPr/>
          </p:nvSpPr>
          <p:spPr bwMode="auto">
            <a:xfrm flipV="1">
              <a:off x="624" y="1920"/>
              <a:ext cx="864" cy="100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48" name="Line 26"/>
            <p:cNvSpPr>
              <a:spLocks noChangeShapeType="1"/>
            </p:cNvSpPr>
            <p:nvPr/>
          </p:nvSpPr>
          <p:spPr bwMode="auto">
            <a:xfrm>
              <a:off x="2304" y="1872"/>
              <a:ext cx="1008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49" name="Line 27"/>
            <p:cNvSpPr>
              <a:spLocks noChangeShapeType="1"/>
            </p:cNvSpPr>
            <p:nvPr/>
          </p:nvSpPr>
          <p:spPr bwMode="auto">
            <a:xfrm flipV="1">
              <a:off x="2352" y="2448"/>
              <a:ext cx="1008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50" name="Line 28"/>
            <p:cNvSpPr>
              <a:spLocks noChangeShapeType="1"/>
            </p:cNvSpPr>
            <p:nvPr/>
          </p:nvSpPr>
          <p:spPr bwMode="auto">
            <a:xfrm>
              <a:off x="4080" y="2304"/>
              <a:ext cx="96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54346" name="Group 7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1403352"/>
              </p:ext>
            </p:extLst>
          </p:nvPr>
        </p:nvGraphicFramePr>
        <p:xfrm>
          <a:off x="5927230" y="4343400"/>
          <a:ext cx="2971800" cy="2286000"/>
        </p:xfrm>
        <a:graphic>
          <a:graphicData uri="http://schemas.openxmlformats.org/drawingml/2006/table">
            <a:tbl>
              <a:tblPr/>
              <a:tblGrid>
                <a:gridCol w="636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7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74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</a:t>
                      </a:r>
                      <a:r>
                        <a:rPr kumimoji="0" 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</a:t>
                      </a:r>
                      <a:r>
                        <a:rPr kumimoji="0" 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</a:t>
                      </a:r>
                      <a:r>
                        <a:rPr kumimoji="0" 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xor </a:t>
                      </a: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</a:t>
                      </a:r>
                      <a:r>
                        <a:rPr kumimoji="0" 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4231" name="Rectangle 75"/>
          <p:cNvSpPr>
            <a:spLocks noChangeArrowheads="1"/>
          </p:cNvSpPr>
          <p:nvPr/>
        </p:nvSpPr>
        <p:spPr bwMode="auto">
          <a:xfrm>
            <a:off x="6629400" y="2362200"/>
            <a:ext cx="201136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/>
              <a:t>Output = x</a:t>
            </a:r>
            <a:r>
              <a:rPr lang="en-US" sz="1800" baseline="-25000"/>
              <a:t>1</a:t>
            </a:r>
            <a:r>
              <a:rPr lang="en-US" sz="1800" b="1"/>
              <a:t> xor </a:t>
            </a:r>
            <a:r>
              <a:rPr lang="en-US" sz="1800"/>
              <a:t>x</a:t>
            </a:r>
            <a:r>
              <a:rPr lang="en-US" sz="1800" baseline="-25000"/>
              <a:t>2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3048000" y="2066764"/>
            <a:ext cx="498276" cy="438471"/>
            <a:chOff x="2951262" y="2307211"/>
            <a:chExt cx="498276" cy="438471"/>
          </a:xfrm>
        </p:grpSpPr>
        <p:cxnSp>
          <p:nvCxnSpPr>
            <p:cNvPr id="28" name="Straight Connector 27"/>
            <p:cNvCxnSpPr/>
            <p:nvPr/>
          </p:nvCxnSpPr>
          <p:spPr>
            <a:xfrm flipH="1">
              <a:off x="3200400" y="2307211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200400" y="2307211"/>
              <a:ext cx="0" cy="43598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951262" y="2745682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048000" y="3860640"/>
            <a:ext cx="498276" cy="438471"/>
            <a:chOff x="2951262" y="2307211"/>
            <a:chExt cx="498276" cy="438471"/>
          </a:xfrm>
        </p:grpSpPr>
        <p:cxnSp>
          <p:nvCxnSpPr>
            <p:cNvPr id="32" name="Straight Connector 31"/>
            <p:cNvCxnSpPr/>
            <p:nvPr/>
          </p:nvCxnSpPr>
          <p:spPr>
            <a:xfrm flipH="1">
              <a:off x="3200400" y="2307211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3200400" y="2307211"/>
              <a:ext cx="0" cy="43598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2951262" y="2745682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5791200" y="2792093"/>
            <a:ext cx="498276" cy="438471"/>
            <a:chOff x="2951262" y="2307211"/>
            <a:chExt cx="498276" cy="438471"/>
          </a:xfrm>
        </p:grpSpPr>
        <p:cxnSp>
          <p:nvCxnSpPr>
            <p:cNvPr id="36" name="Straight Connector 35"/>
            <p:cNvCxnSpPr/>
            <p:nvPr/>
          </p:nvCxnSpPr>
          <p:spPr>
            <a:xfrm flipH="1">
              <a:off x="3200400" y="2307211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200400" y="2307211"/>
              <a:ext cx="0" cy="43598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>
              <a:off x="2951262" y="2745682"/>
              <a:ext cx="249138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Box 13"/>
          <p:cNvSpPr txBox="1">
            <a:spLocks noChangeArrowheads="1"/>
          </p:cNvSpPr>
          <p:nvPr/>
        </p:nvSpPr>
        <p:spPr bwMode="auto">
          <a:xfrm>
            <a:off x="1491448" y="2403476"/>
            <a:ext cx="2936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baseline="-25000" dirty="0">
              <a:solidFill>
                <a:srgbClr val="FF0000"/>
              </a:solidFill>
            </a:endParaRPr>
          </a:p>
        </p:txBody>
      </p:sp>
      <p:sp>
        <p:nvSpPr>
          <p:cNvPr id="40" name="Text Box 13"/>
          <p:cNvSpPr txBox="1">
            <a:spLocks noChangeArrowheads="1"/>
          </p:cNvSpPr>
          <p:nvPr/>
        </p:nvSpPr>
        <p:spPr bwMode="auto">
          <a:xfrm>
            <a:off x="1383222" y="3200471"/>
            <a:ext cx="2936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baseline="-25000" dirty="0">
              <a:solidFill>
                <a:srgbClr val="FF0000"/>
              </a:solidFill>
            </a:endParaRPr>
          </a:p>
        </p:txBody>
      </p:sp>
      <p:sp>
        <p:nvSpPr>
          <p:cNvPr id="41" name="Text Box 13"/>
          <p:cNvSpPr txBox="1">
            <a:spLocks noChangeArrowheads="1"/>
          </p:cNvSpPr>
          <p:nvPr/>
        </p:nvSpPr>
        <p:spPr bwMode="auto">
          <a:xfrm>
            <a:off x="1638292" y="3662434"/>
            <a:ext cx="2936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baseline="-25000" dirty="0">
              <a:solidFill>
                <a:srgbClr val="FF0000"/>
              </a:solidFill>
            </a:endParaRPr>
          </a:p>
        </p:txBody>
      </p:sp>
      <p:sp>
        <p:nvSpPr>
          <p:cNvPr id="42" name="Text Box 13"/>
          <p:cNvSpPr txBox="1">
            <a:spLocks noChangeArrowheads="1"/>
          </p:cNvSpPr>
          <p:nvPr/>
        </p:nvSpPr>
        <p:spPr bwMode="auto">
          <a:xfrm>
            <a:off x="4289934" y="2096294"/>
            <a:ext cx="2936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baseline="-25000" dirty="0">
              <a:solidFill>
                <a:srgbClr val="FF0000"/>
              </a:solidFill>
            </a:endParaRPr>
          </a:p>
        </p:txBody>
      </p:sp>
      <p:sp>
        <p:nvSpPr>
          <p:cNvPr id="43" name="Text Box 13"/>
          <p:cNvSpPr txBox="1">
            <a:spLocks noChangeArrowheads="1"/>
          </p:cNvSpPr>
          <p:nvPr/>
        </p:nvSpPr>
        <p:spPr bwMode="auto">
          <a:xfrm>
            <a:off x="4564587" y="3694113"/>
            <a:ext cx="2936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baseline="-250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79826" y="2831068"/>
            <a:ext cx="55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b=?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36456" y="4659868"/>
            <a:ext cx="55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b=?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795537" y="3593068"/>
            <a:ext cx="55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b=?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18803" y="5786735"/>
            <a:ext cx="385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How do we learn the weights?</a:t>
            </a:r>
          </a:p>
        </p:txBody>
      </p:sp>
    </p:spTree>
    <p:extLst>
      <p:ext uri="{BB962C8B-B14F-4D97-AF65-F5344CB8AC3E}">
        <p14:creationId xmlns:p14="http://schemas.microsoft.com/office/powerpoint/2010/main" val="3110672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multilayer networks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1430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FF6600"/>
                </a:solidFill>
              </a:rPr>
              <a:t>Challenge:</a:t>
            </a:r>
            <a:r>
              <a:rPr lang="en-US" sz="2400" dirty="0"/>
              <a:t> for multilayer networks, we don’t know what the expected output/error is for the internal nodes!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7200" y="4750833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expected output?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369238" y="4708712"/>
            <a:ext cx="1752600" cy="533400"/>
          </a:xfrm>
          <a:prstGeom prst="rect">
            <a:avLst/>
          </a:prstGeom>
          <a:solidFill>
            <a:srgbClr val="FF0000">
              <a:alpha val="4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143000" y="61722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perceptron/</a:t>
            </a:r>
            <a:br>
              <a:rPr lang="en-US" dirty="0">
                <a:solidFill>
                  <a:srgbClr val="FF6600"/>
                </a:solidFill>
              </a:rPr>
            </a:br>
            <a:r>
              <a:rPr lang="en-US" dirty="0">
                <a:solidFill>
                  <a:srgbClr val="FF6600"/>
                </a:solidFill>
              </a:rPr>
              <a:t>linear model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469864" y="6244152"/>
            <a:ext cx="208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neural network</a:t>
            </a:r>
          </a:p>
        </p:txBody>
      </p:sp>
      <p:sp>
        <p:nvSpPr>
          <p:cNvPr id="71" name="Oval 12"/>
          <p:cNvSpPr>
            <a:spLocks noChangeArrowheads="1"/>
          </p:cNvSpPr>
          <p:nvPr/>
        </p:nvSpPr>
        <p:spPr bwMode="auto">
          <a:xfrm>
            <a:off x="1797237" y="5226237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72" name="Straight Arrow Connector 71"/>
          <p:cNvCxnSpPr>
            <a:endCxn id="71" idx="1"/>
          </p:cNvCxnSpPr>
          <p:nvPr/>
        </p:nvCxnSpPr>
        <p:spPr bwMode="auto">
          <a:xfrm rot="16200000" flipH="1">
            <a:off x="1333500" y="4762500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3" name="Straight Arrow Connector 72"/>
          <p:cNvCxnSpPr>
            <a:endCxn id="71" idx="0"/>
          </p:cNvCxnSpPr>
          <p:nvPr/>
        </p:nvCxnSpPr>
        <p:spPr bwMode="auto">
          <a:xfrm rot="5400000">
            <a:off x="1682937" y="4959537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4" name="Straight Arrow Connector 73"/>
          <p:cNvCxnSpPr>
            <a:endCxn id="71" idx="7"/>
          </p:cNvCxnSpPr>
          <p:nvPr/>
        </p:nvCxnSpPr>
        <p:spPr bwMode="auto">
          <a:xfrm rot="5400000">
            <a:off x="1943100" y="4762500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Straight Arrow Connector 74"/>
          <p:cNvCxnSpPr>
            <a:stCxn id="71" idx="4"/>
          </p:cNvCxnSpPr>
          <p:nvPr/>
        </p:nvCxnSpPr>
        <p:spPr bwMode="auto">
          <a:xfrm rot="5400000">
            <a:off x="1797237" y="5683437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6" name="TextBox 75"/>
          <p:cNvSpPr txBox="1"/>
          <p:nvPr/>
        </p:nvSpPr>
        <p:spPr>
          <a:xfrm>
            <a:off x="1369654" y="478161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676400" y="46482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023571" y="46482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79" name="Oval 12"/>
          <p:cNvSpPr>
            <a:spLocks noChangeArrowheads="1"/>
          </p:cNvSpPr>
          <p:nvPr/>
        </p:nvSpPr>
        <p:spPr bwMode="auto">
          <a:xfrm>
            <a:off x="6521637" y="4800602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Oval 12"/>
          <p:cNvSpPr>
            <a:spLocks noChangeArrowheads="1"/>
          </p:cNvSpPr>
          <p:nvPr/>
        </p:nvSpPr>
        <p:spPr bwMode="auto">
          <a:xfrm>
            <a:off x="7131237" y="4800602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12"/>
          <p:cNvSpPr>
            <a:spLocks noChangeArrowheads="1"/>
          </p:cNvSpPr>
          <p:nvPr/>
        </p:nvSpPr>
        <p:spPr bwMode="auto">
          <a:xfrm>
            <a:off x="7740837" y="4800602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Oval 12"/>
          <p:cNvSpPr>
            <a:spLocks noChangeArrowheads="1"/>
          </p:cNvSpPr>
          <p:nvPr/>
        </p:nvSpPr>
        <p:spPr bwMode="auto">
          <a:xfrm>
            <a:off x="7131237" y="5638802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" name="Straight Arrow Connector 82"/>
          <p:cNvCxnSpPr>
            <a:stCxn id="79" idx="5"/>
            <a:endCxn id="82" idx="1"/>
          </p:cNvCxnSpPr>
          <p:nvPr/>
        </p:nvCxnSpPr>
        <p:spPr bwMode="auto">
          <a:xfrm rot="16200000" flipH="1">
            <a:off x="6667500" y="5175065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4" name="Straight Arrow Connector 83"/>
          <p:cNvCxnSpPr>
            <a:stCxn id="80" idx="4"/>
            <a:endCxn id="82" idx="0"/>
          </p:cNvCxnSpPr>
          <p:nvPr/>
        </p:nvCxnSpPr>
        <p:spPr bwMode="auto">
          <a:xfrm rot="5400000">
            <a:off x="7016937" y="5372102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5" name="Straight Arrow Connector 84"/>
          <p:cNvCxnSpPr>
            <a:stCxn id="81" idx="3"/>
            <a:endCxn id="82" idx="7"/>
          </p:cNvCxnSpPr>
          <p:nvPr/>
        </p:nvCxnSpPr>
        <p:spPr bwMode="auto">
          <a:xfrm rot="5400000">
            <a:off x="7277100" y="5175065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6" name="Straight Arrow Connector 85"/>
          <p:cNvCxnSpPr>
            <a:endCxn id="79" idx="0"/>
          </p:cNvCxnSpPr>
          <p:nvPr/>
        </p:nvCxnSpPr>
        <p:spPr bwMode="auto">
          <a:xfrm rot="16200000" flipH="1">
            <a:off x="6293037" y="4419602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7" name="Straight Arrow Connector 86"/>
          <p:cNvCxnSpPr>
            <a:endCxn id="79" idx="0"/>
          </p:cNvCxnSpPr>
          <p:nvPr/>
        </p:nvCxnSpPr>
        <p:spPr bwMode="auto">
          <a:xfrm rot="5400000">
            <a:off x="6483537" y="4381502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8" name="Straight Arrow Connector 87"/>
          <p:cNvCxnSpPr/>
          <p:nvPr/>
        </p:nvCxnSpPr>
        <p:spPr bwMode="auto">
          <a:xfrm rot="16200000" flipH="1">
            <a:off x="6902637" y="4419601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9" name="Straight Arrow Connector 88"/>
          <p:cNvCxnSpPr/>
          <p:nvPr/>
        </p:nvCxnSpPr>
        <p:spPr bwMode="auto">
          <a:xfrm rot="5400000">
            <a:off x="7093137" y="4381501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0" name="Straight Arrow Connector 89"/>
          <p:cNvCxnSpPr/>
          <p:nvPr/>
        </p:nvCxnSpPr>
        <p:spPr bwMode="auto">
          <a:xfrm rot="16200000" flipH="1">
            <a:off x="7512237" y="4419602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1" name="Straight Arrow Connector 90"/>
          <p:cNvCxnSpPr/>
          <p:nvPr/>
        </p:nvCxnSpPr>
        <p:spPr bwMode="auto">
          <a:xfrm rot="5400000">
            <a:off x="7702737" y="4381502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2" name="Straight Arrow Connector 91"/>
          <p:cNvCxnSpPr>
            <a:stCxn id="82" idx="4"/>
          </p:cNvCxnSpPr>
          <p:nvPr/>
        </p:nvCxnSpPr>
        <p:spPr bwMode="auto">
          <a:xfrm rot="5400000">
            <a:off x="7131237" y="609600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3" name="TextBox 92"/>
          <p:cNvSpPr txBox="1"/>
          <p:nvPr/>
        </p:nvSpPr>
        <p:spPr>
          <a:xfrm>
            <a:off x="6657122" y="519326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7010400" y="51054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357571" y="511706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7509971" y="4191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772400" y="420266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162800" y="420266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6934200" y="4191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6553200" y="4191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6248400" y="4191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3352800" y="3810000"/>
            <a:ext cx="35642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how do we learn these weights?</a:t>
            </a:r>
          </a:p>
        </p:txBody>
      </p:sp>
    </p:spTree>
    <p:extLst>
      <p:ext uri="{BB962C8B-B14F-4D97-AF65-F5344CB8AC3E}">
        <p14:creationId xmlns:p14="http://schemas.microsoft.com/office/powerpoint/2010/main" val="1040670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Gradient descent method for learning weights by optimizing a loss function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output of all nodes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the weights for the output layer based on the error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“</a:t>
            </a:r>
            <a:r>
              <a:rPr lang="en-US" dirty="0" err="1"/>
              <a:t>backpropagate</a:t>
            </a:r>
            <a:r>
              <a:rPr lang="en-US" dirty="0"/>
              <a:t>” errors through hidden layers</a:t>
            </a:r>
          </a:p>
        </p:txBody>
      </p:sp>
    </p:spTree>
    <p:extLst>
      <p:ext uri="{BB962C8B-B14F-4D97-AF65-F5344CB8AC3E}">
        <p14:creationId xmlns:p14="http://schemas.microsoft.com/office/powerpoint/2010/main" val="321111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intuition</a:t>
            </a:r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7620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3716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19812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1371600" y="46482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9" name="Straight Arrow Connector 8"/>
          <p:cNvCxnSpPr>
            <a:stCxn id="5" idx="5"/>
            <a:endCxn id="8" idx="1"/>
          </p:cNvCxnSpPr>
          <p:nvPr/>
        </p:nvCxnSpPr>
        <p:spPr bwMode="auto">
          <a:xfrm rot="16200000" flipH="1">
            <a:off x="907863" y="418446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>
            <a:stCxn id="6" idx="4"/>
            <a:endCxn id="8" idx="0"/>
          </p:cNvCxnSpPr>
          <p:nvPr/>
        </p:nvCxnSpPr>
        <p:spPr bwMode="auto">
          <a:xfrm rot="5400000">
            <a:off x="1257300" y="4381500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stCxn id="7" idx="3"/>
            <a:endCxn id="8" idx="7"/>
          </p:cNvCxnSpPr>
          <p:nvPr/>
        </p:nvCxnSpPr>
        <p:spPr bwMode="auto">
          <a:xfrm rot="5400000">
            <a:off x="1517463" y="418446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5" idx="0"/>
          </p:cNvCxnSpPr>
          <p:nvPr/>
        </p:nvCxnSpPr>
        <p:spPr bwMode="auto">
          <a:xfrm rot="16200000" flipH="1">
            <a:off x="533400" y="342900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endCxn id="5" idx="0"/>
          </p:cNvCxnSpPr>
          <p:nvPr/>
        </p:nvCxnSpPr>
        <p:spPr bwMode="auto">
          <a:xfrm rot="5400000">
            <a:off x="723900" y="339090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143000" y="3428999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1333500" y="3390899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1752600" y="342900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1943100" y="339090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</p:cNvCxnSpPr>
          <p:nvPr/>
        </p:nvCxnSpPr>
        <p:spPr bwMode="auto">
          <a:xfrm rot="5400000">
            <a:off x="1371600" y="5105400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Rectangle 29"/>
          <p:cNvSpPr/>
          <p:nvPr/>
        </p:nvSpPr>
        <p:spPr bwMode="auto">
          <a:xfrm>
            <a:off x="762000" y="4114800"/>
            <a:ext cx="1600200" cy="1219200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90800" y="44958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can calculate the actual error here</a:t>
            </a:r>
          </a:p>
        </p:txBody>
      </p:sp>
    </p:spTree>
    <p:extLst>
      <p:ext uri="{BB962C8B-B14F-4D97-AF65-F5344CB8AC3E}">
        <p14:creationId xmlns:p14="http://schemas.microsoft.com/office/powerpoint/2010/main" val="38270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intuition</a:t>
            </a:r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7620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3716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1981200" y="3810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1371600" y="46482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9" name="Straight Arrow Connector 8"/>
          <p:cNvCxnSpPr>
            <a:stCxn id="5" idx="5"/>
            <a:endCxn id="8" idx="1"/>
          </p:cNvCxnSpPr>
          <p:nvPr/>
        </p:nvCxnSpPr>
        <p:spPr bwMode="auto">
          <a:xfrm rot="16200000" flipH="1">
            <a:off x="907863" y="418446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>
            <a:stCxn id="6" idx="4"/>
            <a:endCxn id="8" idx="0"/>
          </p:cNvCxnSpPr>
          <p:nvPr/>
        </p:nvCxnSpPr>
        <p:spPr bwMode="auto">
          <a:xfrm rot="5400000">
            <a:off x="1257300" y="4381500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stCxn id="7" idx="3"/>
            <a:endCxn id="8" idx="7"/>
          </p:cNvCxnSpPr>
          <p:nvPr/>
        </p:nvCxnSpPr>
        <p:spPr bwMode="auto">
          <a:xfrm rot="5400000">
            <a:off x="1517463" y="418446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5" idx="0"/>
          </p:cNvCxnSpPr>
          <p:nvPr/>
        </p:nvCxnSpPr>
        <p:spPr bwMode="auto">
          <a:xfrm rot="16200000" flipH="1">
            <a:off x="533400" y="342900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endCxn id="5" idx="0"/>
          </p:cNvCxnSpPr>
          <p:nvPr/>
        </p:nvCxnSpPr>
        <p:spPr bwMode="auto">
          <a:xfrm rot="5400000">
            <a:off x="723900" y="339090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143000" y="3428999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1333500" y="3390899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1752600" y="342900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1943100" y="339090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</p:cNvCxnSpPr>
          <p:nvPr/>
        </p:nvCxnSpPr>
        <p:spPr bwMode="auto">
          <a:xfrm rot="5400000">
            <a:off x="1371600" y="5105400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Rectangle 29"/>
          <p:cNvSpPr/>
          <p:nvPr/>
        </p:nvSpPr>
        <p:spPr bwMode="auto">
          <a:xfrm>
            <a:off x="685800" y="3048000"/>
            <a:ext cx="1828800" cy="1219200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9000" y="3200399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Key idea: propagate the error back to this layer</a:t>
            </a:r>
          </a:p>
        </p:txBody>
      </p:sp>
    </p:spTree>
    <p:extLst>
      <p:ext uri="{BB962C8B-B14F-4D97-AF65-F5344CB8AC3E}">
        <p14:creationId xmlns:p14="http://schemas.microsoft.com/office/powerpoint/2010/main" val="193964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intuition</a:t>
            </a:r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9030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5126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1222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1512613" y="37949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9" name="Straight Arrow Connector 8"/>
          <p:cNvCxnSpPr>
            <a:stCxn id="5" idx="5"/>
            <a:endCxn id="8" idx="1"/>
          </p:cNvCxnSpPr>
          <p:nvPr/>
        </p:nvCxnSpPr>
        <p:spPr bwMode="auto">
          <a:xfrm rot="16200000" flipH="1">
            <a:off x="1048876" y="333118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>
            <a:stCxn id="6" idx="4"/>
            <a:endCxn id="8" idx="0"/>
          </p:cNvCxnSpPr>
          <p:nvPr/>
        </p:nvCxnSpPr>
        <p:spPr bwMode="auto">
          <a:xfrm rot="5400000">
            <a:off x="1398313" y="3528220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stCxn id="7" idx="3"/>
            <a:endCxn id="8" idx="7"/>
          </p:cNvCxnSpPr>
          <p:nvPr/>
        </p:nvCxnSpPr>
        <p:spPr bwMode="auto">
          <a:xfrm rot="5400000">
            <a:off x="1658476" y="333118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5" idx="0"/>
          </p:cNvCxnSpPr>
          <p:nvPr/>
        </p:nvCxnSpPr>
        <p:spPr bwMode="auto">
          <a:xfrm rot="16200000" flipH="1">
            <a:off x="674413" y="257572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endCxn id="5" idx="0"/>
          </p:cNvCxnSpPr>
          <p:nvPr/>
        </p:nvCxnSpPr>
        <p:spPr bwMode="auto">
          <a:xfrm rot="5400000">
            <a:off x="864913" y="253762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284013" y="2575719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1474513" y="2537619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1893613" y="257572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084113" y="253762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</p:cNvCxnSpPr>
          <p:nvPr/>
        </p:nvCxnSpPr>
        <p:spPr bwMode="auto">
          <a:xfrm rot="5400000">
            <a:off x="1512613" y="4252120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Rectangle 29"/>
          <p:cNvSpPr/>
          <p:nvPr/>
        </p:nvSpPr>
        <p:spPr bwMode="auto">
          <a:xfrm>
            <a:off x="750613" y="2118520"/>
            <a:ext cx="1905000" cy="1219200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903013" y="3337720"/>
            <a:ext cx="1524000" cy="1219200"/>
          </a:xfrm>
          <a:prstGeom prst="ellipse">
            <a:avLst/>
          </a:prstGeom>
          <a:solidFill>
            <a:srgbClr val="FF6600">
              <a:alpha val="43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5094013" y="2651920"/>
            <a:ext cx="762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cxnSp>
        <p:nvCxnSpPr>
          <p:cNvPr id="28" name="Straight Arrow Connector 27"/>
          <p:cNvCxnSpPr>
            <a:stCxn id="26" idx="4"/>
          </p:cNvCxnSpPr>
          <p:nvPr/>
        </p:nvCxnSpPr>
        <p:spPr bwMode="auto">
          <a:xfrm rot="5400000">
            <a:off x="5055913" y="3833020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25" idx="6"/>
          </p:cNvCxnSpPr>
          <p:nvPr/>
        </p:nvCxnSpPr>
        <p:spPr bwMode="auto">
          <a:xfrm flipV="1">
            <a:off x="2427013" y="3337720"/>
            <a:ext cx="2590800" cy="609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627413" y="3490120"/>
            <a:ext cx="1295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error</a:t>
            </a:r>
          </a:p>
        </p:txBody>
      </p:sp>
      <p:cxnSp>
        <p:nvCxnSpPr>
          <p:cNvPr id="38" name="Straight Arrow Connector 37"/>
          <p:cNvCxnSpPr>
            <a:endCxn id="26" idx="1"/>
          </p:cNvCxnSpPr>
          <p:nvPr/>
        </p:nvCxnSpPr>
        <p:spPr bwMode="auto">
          <a:xfrm rot="16200000" flipH="1">
            <a:off x="4636813" y="2194720"/>
            <a:ext cx="721192" cy="4163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>
            <a:endCxn id="26" idx="0"/>
          </p:cNvCxnSpPr>
          <p:nvPr/>
        </p:nvCxnSpPr>
        <p:spPr bwMode="auto">
          <a:xfrm rot="5400000">
            <a:off x="5055913" y="2232820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endCxn id="26" idx="7"/>
          </p:cNvCxnSpPr>
          <p:nvPr/>
        </p:nvCxnSpPr>
        <p:spPr bwMode="auto">
          <a:xfrm rot="5400000">
            <a:off x="5592021" y="2118520"/>
            <a:ext cx="797392" cy="4925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4408213" y="211852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17813" y="188992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008413" y="203785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836713" y="4785520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error for node is ~ </a:t>
            </a:r>
            <a:r>
              <a:rPr lang="en-US" sz="2400" b="1" dirty="0" err="1">
                <a:solidFill>
                  <a:srgbClr val="0000FF"/>
                </a:solidFill>
              </a:rPr>
              <a:t>w</a:t>
            </a:r>
            <a:r>
              <a:rPr lang="en-US" sz="2400" b="1" baseline="-25000" dirty="0" err="1">
                <a:solidFill>
                  <a:srgbClr val="0000FF"/>
                </a:solidFill>
              </a:rPr>
              <a:t>i</a:t>
            </a:r>
            <a:r>
              <a:rPr lang="en-US" sz="2400" b="1" dirty="0">
                <a:solidFill>
                  <a:srgbClr val="0000FF"/>
                </a:solidFill>
              </a:rPr>
              <a:t> * error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565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intuition</a:t>
            </a:r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9030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5126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122213" y="29567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1512613" y="379492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9" name="Straight Arrow Connector 8"/>
          <p:cNvCxnSpPr>
            <a:stCxn id="5" idx="5"/>
            <a:endCxn id="8" idx="1"/>
          </p:cNvCxnSpPr>
          <p:nvPr/>
        </p:nvCxnSpPr>
        <p:spPr bwMode="auto">
          <a:xfrm rot="16200000" flipH="1">
            <a:off x="1048876" y="333118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>
            <a:stCxn id="6" idx="4"/>
            <a:endCxn id="8" idx="0"/>
          </p:cNvCxnSpPr>
          <p:nvPr/>
        </p:nvCxnSpPr>
        <p:spPr bwMode="auto">
          <a:xfrm rot="5400000">
            <a:off x="1398313" y="3528220"/>
            <a:ext cx="533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stCxn id="7" idx="3"/>
            <a:endCxn id="8" idx="7"/>
          </p:cNvCxnSpPr>
          <p:nvPr/>
        </p:nvCxnSpPr>
        <p:spPr bwMode="auto">
          <a:xfrm rot="5400000">
            <a:off x="1658476" y="3331183"/>
            <a:ext cx="622674" cy="3940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5" idx="0"/>
          </p:cNvCxnSpPr>
          <p:nvPr/>
        </p:nvCxnSpPr>
        <p:spPr bwMode="auto">
          <a:xfrm rot="16200000" flipH="1">
            <a:off x="674413" y="257572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endCxn id="5" idx="0"/>
          </p:cNvCxnSpPr>
          <p:nvPr/>
        </p:nvCxnSpPr>
        <p:spPr bwMode="auto">
          <a:xfrm rot="5400000">
            <a:off x="864913" y="253762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284013" y="2575719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1474513" y="2537619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1893613" y="2575720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084113" y="2537620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</p:cNvCxnSpPr>
          <p:nvPr/>
        </p:nvCxnSpPr>
        <p:spPr bwMode="auto">
          <a:xfrm rot="5400000">
            <a:off x="1512613" y="4252120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Rectangle 29"/>
          <p:cNvSpPr/>
          <p:nvPr/>
        </p:nvSpPr>
        <p:spPr bwMode="auto">
          <a:xfrm>
            <a:off x="750613" y="2118520"/>
            <a:ext cx="1905000" cy="1219200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1817413" y="2194720"/>
            <a:ext cx="925787" cy="1219200"/>
          </a:xfrm>
          <a:prstGeom prst="ellipse">
            <a:avLst/>
          </a:prstGeom>
          <a:solidFill>
            <a:srgbClr val="FF6600">
              <a:alpha val="43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5094013" y="2651920"/>
            <a:ext cx="762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cxnSp>
        <p:nvCxnSpPr>
          <p:cNvPr id="28" name="Straight Arrow Connector 27"/>
          <p:cNvCxnSpPr>
            <a:stCxn id="26" idx="4"/>
          </p:cNvCxnSpPr>
          <p:nvPr/>
        </p:nvCxnSpPr>
        <p:spPr bwMode="auto">
          <a:xfrm rot="5400000">
            <a:off x="5055913" y="3833020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627412" y="3490120"/>
            <a:ext cx="1763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~w</a:t>
            </a:r>
            <a:r>
              <a:rPr lang="en-US" sz="2400" baseline="-25000" dirty="0">
                <a:solidFill>
                  <a:srgbClr val="0000FF"/>
                </a:solidFill>
              </a:rPr>
              <a:t>3</a:t>
            </a:r>
            <a:r>
              <a:rPr lang="en-US" sz="2400" dirty="0">
                <a:solidFill>
                  <a:srgbClr val="0000FF"/>
                </a:solidFill>
              </a:rPr>
              <a:t> * error</a:t>
            </a:r>
          </a:p>
        </p:txBody>
      </p:sp>
      <p:cxnSp>
        <p:nvCxnSpPr>
          <p:cNvPr id="38" name="Straight Arrow Connector 37"/>
          <p:cNvCxnSpPr>
            <a:endCxn id="26" idx="1"/>
          </p:cNvCxnSpPr>
          <p:nvPr/>
        </p:nvCxnSpPr>
        <p:spPr bwMode="auto">
          <a:xfrm rot="16200000" flipH="1">
            <a:off x="4636813" y="2194720"/>
            <a:ext cx="721192" cy="4163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>
            <a:endCxn id="26" idx="0"/>
          </p:cNvCxnSpPr>
          <p:nvPr/>
        </p:nvCxnSpPr>
        <p:spPr bwMode="auto">
          <a:xfrm rot="5400000">
            <a:off x="5055913" y="2232820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endCxn id="26" idx="7"/>
          </p:cNvCxnSpPr>
          <p:nvPr/>
        </p:nvCxnSpPr>
        <p:spPr bwMode="auto">
          <a:xfrm rot="5400000">
            <a:off x="5592021" y="2118520"/>
            <a:ext cx="797392" cy="4925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4408213" y="211852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17813" y="188992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5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008413" y="203785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6</a:t>
            </a:r>
          </a:p>
        </p:txBody>
      </p:sp>
      <p:cxnSp>
        <p:nvCxnSpPr>
          <p:cNvPr id="4" name="Straight Arrow Connector 3"/>
          <p:cNvCxnSpPr>
            <a:stCxn id="25" idx="6"/>
          </p:cNvCxnSpPr>
          <p:nvPr/>
        </p:nvCxnSpPr>
        <p:spPr>
          <a:xfrm>
            <a:off x="2743200" y="2804320"/>
            <a:ext cx="2274613" cy="152399"/>
          </a:xfrm>
          <a:prstGeom prst="straightConnector1">
            <a:avLst/>
          </a:prstGeom>
          <a:ln w="38100" cmpd="sng">
            <a:solidFill>
              <a:srgbClr val="FF6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17888" y="4997348"/>
            <a:ext cx="4366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Calculate as normal, but weight the error</a:t>
            </a:r>
          </a:p>
        </p:txBody>
      </p:sp>
    </p:spTree>
    <p:extLst>
      <p:ext uri="{BB962C8B-B14F-4D97-AF65-F5344CB8AC3E}">
        <p14:creationId xmlns:p14="http://schemas.microsoft.com/office/powerpoint/2010/main" val="3674458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Gradient descent method for learning weights by optimizing a </a:t>
            </a:r>
            <a:r>
              <a:rPr lang="en-US" dirty="0">
                <a:solidFill>
                  <a:srgbClr val="FF6600"/>
                </a:solidFill>
              </a:rPr>
              <a:t>loss function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output of all nodes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the updates directly for the output layer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“</a:t>
            </a:r>
            <a:r>
              <a:rPr lang="en-US" dirty="0" err="1"/>
              <a:t>backpropagate</a:t>
            </a:r>
            <a:r>
              <a:rPr lang="en-US" dirty="0"/>
              <a:t>” errors through hidden layers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3851013"/>
              </p:ext>
            </p:extLst>
          </p:nvPr>
        </p:nvGraphicFramePr>
        <p:xfrm>
          <a:off x="2813128" y="5714999"/>
          <a:ext cx="2139872" cy="799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55700" imgH="431800" progId="Equation.3">
                  <p:embed/>
                </p:oleObj>
              </mc:Choice>
              <mc:Fallback>
                <p:oleObj name="Equation" r:id="rId2" imgW="1155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13128" y="5714999"/>
                        <a:ext cx="2139872" cy="799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105400" y="5867400"/>
            <a:ext cx="1598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squared error</a:t>
            </a:r>
          </a:p>
        </p:txBody>
      </p:sp>
    </p:spTree>
    <p:extLst>
      <p:ext uri="{BB962C8B-B14F-4D97-AF65-F5344CB8AC3E}">
        <p14:creationId xmlns:p14="http://schemas.microsoft.com/office/powerpoint/2010/main" val="334950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4" name="Oval 3"/>
          <p:cNvSpPr/>
          <p:nvPr/>
        </p:nvSpPr>
        <p:spPr>
          <a:xfrm>
            <a:off x="2652684" y="2747664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652685" y="4195464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00484" y="3509664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52709" y="2743200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6509" y="4119265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433485" y="2974032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420117" y="4424065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1451920" y="3899910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433485" y="3137910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5"/>
            <a:endCxn id="6" idx="1"/>
          </p:cNvCxnSpPr>
          <p:nvPr/>
        </p:nvCxnSpPr>
        <p:spPr>
          <a:xfrm>
            <a:off x="3218039" y="3305431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6" idx="3"/>
          </p:cNvCxnSpPr>
          <p:nvPr/>
        </p:nvCxnSpPr>
        <p:spPr>
          <a:xfrm flipV="1">
            <a:off x="3315039" y="4075019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787804" y="3773401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>
            <a:off x="1392436" y="3227725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1451920" y="3756755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34440" y="2362200"/>
            <a:ext cx="278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m: features/inputs</a:t>
            </a:r>
          </a:p>
          <a:p>
            <a:endParaRPr lang="en-US" sz="2400" dirty="0"/>
          </a:p>
          <a:p>
            <a:r>
              <a:rPr lang="en-US" sz="2400" dirty="0"/>
              <a:t>d: hidden nodes</a:t>
            </a:r>
          </a:p>
          <a:p>
            <a:endParaRPr lang="en-US" sz="2400" dirty="0"/>
          </a:p>
          <a:p>
            <a:r>
              <a:rPr lang="en-US" sz="2400" dirty="0" err="1">
                <a:latin typeface="+mj-lt"/>
                <a:cs typeface="Arial" panose="020B0604020202020204" pitchFamily="34" charset="0"/>
              </a:rPr>
              <a:t>h</a:t>
            </a:r>
            <a:r>
              <a:rPr lang="en-US" sz="2400" baseline="-25000" dirty="0" err="1">
                <a:latin typeface="+mj-lt"/>
                <a:cs typeface="Arial" panose="020B0604020202020204" pitchFamily="34" charset="0"/>
              </a:rPr>
              <a:t>k</a:t>
            </a:r>
            <a:r>
              <a:rPr lang="en-US" sz="2400" dirty="0"/>
              <a:t>: output from hidden node k</a:t>
            </a:r>
          </a:p>
        </p:txBody>
      </p:sp>
      <p:cxnSp>
        <p:nvCxnSpPr>
          <p:cNvPr id="39" name="Curved Connector 38"/>
          <p:cNvCxnSpPr/>
          <p:nvPr/>
        </p:nvCxnSpPr>
        <p:spPr>
          <a:xfrm flipV="1">
            <a:off x="2781640" y="2939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 flipV="1">
            <a:off x="2781640" y="43873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/>
          <p:nvPr/>
        </p:nvCxnSpPr>
        <p:spPr>
          <a:xfrm flipV="1">
            <a:off x="4305640" y="3701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76600" y="2743200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6600" y="450746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457200" y="1828800"/>
            <a:ext cx="1490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Notation: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1640" y="35720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32302" y="35581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11984" y="5105400"/>
            <a:ext cx="43727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How many weights (ignore bias for now)?</a:t>
            </a:r>
          </a:p>
        </p:txBody>
      </p:sp>
      <p:sp>
        <p:nvSpPr>
          <p:cNvPr id="49" name="Rectangle 48"/>
          <p:cNvSpPr/>
          <p:nvPr/>
        </p:nvSpPr>
        <p:spPr>
          <a:xfrm>
            <a:off x="3218039" y="3137910"/>
            <a:ext cx="882445" cy="1409028"/>
          </a:xfrm>
          <a:prstGeom prst="rect">
            <a:avLst/>
          </a:prstGeom>
          <a:solidFill>
            <a:srgbClr val="FF0000">
              <a:alpha val="4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9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4" name="Oval 3"/>
          <p:cNvSpPr/>
          <p:nvPr/>
        </p:nvSpPr>
        <p:spPr>
          <a:xfrm>
            <a:off x="2652684" y="2747664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652685" y="4195464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00484" y="3509664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52709" y="2743200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6509" y="4119265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433485" y="2974032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420117" y="4424065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1451920" y="3899910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433485" y="3137910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5"/>
            <a:endCxn id="6" idx="1"/>
          </p:cNvCxnSpPr>
          <p:nvPr/>
        </p:nvCxnSpPr>
        <p:spPr>
          <a:xfrm>
            <a:off x="3218039" y="3305431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6" idx="3"/>
          </p:cNvCxnSpPr>
          <p:nvPr/>
        </p:nvCxnSpPr>
        <p:spPr>
          <a:xfrm flipV="1">
            <a:off x="3315039" y="4075019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787804" y="3773401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>
            <a:off x="1392436" y="3227725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1451920" y="3756755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34440" y="2362200"/>
            <a:ext cx="278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m: features/inputs</a:t>
            </a:r>
          </a:p>
          <a:p>
            <a:endParaRPr lang="en-US" sz="2400" dirty="0"/>
          </a:p>
          <a:p>
            <a:r>
              <a:rPr lang="en-US" sz="2400" dirty="0"/>
              <a:t>d: hidden nodes</a:t>
            </a:r>
          </a:p>
          <a:p>
            <a:endParaRPr lang="en-US" sz="2400" dirty="0"/>
          </a:p>
          <a:p>
            <a:r>
              <a:rPr lang="en-US" sz="2400" dirty="0" err="1">
                <a:cs typeface="Arial" panose="020B0604020202020204" pitchFamily="34" charset="0"/>
              </a:rPr>
              <a:t>h</a:t>
            </a:r>
            <a:r>
              <a:rPr lang="en-US" sz="2400" baseline="-25000" dirty="0" err="1">
                <a:cs typeface="Arial" panose="020B0604020202020204" pitchFamily="34" charset="0"/>
              </a:rPr>
              <a:t>k</a:t>
            </a:r>
            <a:r>
              <a:rPr lang="en-US" sz="2400" dirty="0"/>
              <a:t>: output from hidden nodes</a:t>
            </a:r>
          </a:p>
        </p:txBody>
      </p:sp>
      <p:cxnSp>
        <p:nvCxnSpPr>
          <p:cNvPr id="39" name="Curved Connector 38"/>
          <p:cNvCxnSpPr/>
          <p:nvPr/>
        </p:nvCxnSpPr>
        <p:spPr>
          <a:xfrm flipV="1">
            <a:off x="2781640" y="2939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 flipV="1">
            <a:off x="2781640" y="43873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/>
          <p:nvPr/>
        </p:nvCxnSpPr>
        <p:spPr>
          <a:xfrm flipV="1">
            <a:off x="4305640" y="3701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76600" y="2743200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6600" y="450746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457200" y="1828800"/>
            <a:ext cx="1490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Notation: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1640" y="35720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32302" y="35581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40269" y="5105400"/>
            <a:ext cx="2249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d weights: denote </a:t>
            </a:r>
            <a:r>
              <a:rPr lang="en-US" sz="2000" dirty="0" err="1">
                <a:solidFill>
                  <a:srgbClr val="0000FF"/>
                </a:solidFill>
              </a:rPr>
              <a:t>v</a:t>
            </a:r>
            <a:r>
              <a:rPr lang="en-US" sz="2000" baseline="-25000" dirty="0" err="1">
                <a:solidFill>
                  <a:srgbClr val="0000FF"/>
                </a:solidFill>
              </a:rPr>
              <a:t>k</a:t>
            </a:r>
            <a:endParaRPr lang="en-US" sz="2000" baseline="-25000" dirty="0">
              <a:solidFill>
                <a:srgbClr val="0000FF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29769" y="3015734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v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582367" y="3886200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</a:rPr>
              <a:t>v</a:t>
            </a:r>
            <a:r>
              <a:rPr lang="en-US" baseline="-25000" dirty="0" err="1">
                <a:solidFill>
                  <a:srgbClr val="0000FF"/>
                </a:solidFill>
              </a:rPr>
              <a:t>d</a:t>
            </a:r>
            <a:endParaRPr lang="en-US" baseline="-25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859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Assignment 7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8 released on Monday.  Start ASAP!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4" name="Oval 3"/>
          <p:cNvSpPr/>
          <p:nvPr/>
        </p:nvSpPr>
        <p:spPr>
          <a:xfrm>
            <a:off x="2652684" y="2747664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652685" y="4195464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00484" y="3509664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52709" y="2743200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6509" y="4119265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433485" y="2974032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420117" y="4424065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1451920" y="3899910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433485" y="3137910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5"/>
            <a:endCxn id="6" idx="1"/>
          </p:cNvCxnSpPr>
          <p:nvPr/>
        </p:nvCxnSpPr>
        <p:spPr>
          <a:xfrm>
            <a:off x="3218039" y="3305431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6" idx="3"/>
          </p:cNvCxnSpPr>
          <p:nvPr/>
        </p:nvCxnSpPr>
        <p:spPr>
          <a:xfrm flipV="1">
            <a:off x="3315039" y="4075019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787804" y="3773401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4572000" y="3324999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3324999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452" t="-6667" r="-645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>
            <a:off x="1392436" y="3227725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1451920" y="3756755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34440" y="2362200"/>
            <a:ext cx="278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m: features/inputs</a:t>
            </a:r>
          </a:p>
          <a:p>
            <a:endParaRPr lang="en-US" sz="2400" dirty="0"/>
          </a:p>
          <a:p>
            <a:r>
              <a:rPr lang="en-US" sz="2400" dirty="0"/>
              <a:t>d: hidden nodes</a:t>
            </a:r>
          </a:p>
          <a:p>
            <a:endParaRPr lang="en-US" sz="2400" dirty="0"/>
          </a:p>
          <a:p>
            <a:r>
              <a:rPr lang="en-US" sz="2400" dirty="0" err="1">
                <a:cs typeface="Arial" panose="020B0604020202020204" pitchFamily="34" charset="0"/>
              </a:rPr>
              <a:t>h</a:t>
            </a:r>
            <a:r>
              <a:rPr lang="en-US" sz="2400" baseline="-25000" dirty="0" err="1">
                <a:cs typeface="Arial" panose="020B0604020202020204" pitchFamily="34" charset="0"/>
              </a:rPr>
              <a:t>k</a:t>
            </a:r>
            <a:r>
              <a:rPr lang="en-US" sz="2400" dirty="0"/>
              <a:t>: output from hidden nodes</a:t>
            </a:r>
          </a:p>
        </p:txBody>
      </p:sp>
      <p:cxnSp>
        <p:nvCxnSpPr>
          <p:cNvPr id="39" name="Curved Connector 38"/>
          <p:cNvCxnSpPr/>
          <p:nvPr/>
        </p:nvCxnSpPr>
        <p:spPr>
          <a:xfrm flipV="1">
            <a:off x="2781640" y="2939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 flipV="1">
            <a:off x="2781640" y="43873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/>
          <p:nvPr/>
        </p:nvCxnSpPr>
        <p:spPr>
          <a:xfrm flipV="1">
            <a:off x="4305640" y="3701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76600" y="2743200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6600" y="450746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457200" y="1828800"/>
            <a:ext cx="1490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Notation: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1640" y="35720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32302" y="35581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88015" y="5105400"/>
            <a:ext cx="2176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How many weights?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451920" y="2805150"/>
            <a:ext cx="1062680" cy="1843050"/>
          </a:xfrm>
          <a:prstGeom prst="rect">
            <a:avLst/>
          </a:prstGeom>
          <a:solidFill>
            <a:srgbClr val="FF0000">
              <a:alpha val="4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629769" y="3015734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582367" y="3886200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4220383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4" name="Oval 3"/>
          <p:cNvSpPr/>
          <p:nvPr/>
        </p:nvSpPr>
        <p:spPr>
          <a:xfrm>
            <a:off x="2652684" y="2747664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652685" y="4195464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00484" y="3509664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52709" y="2743200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6509" y="4119265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433485" y="2974032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420117" y="4424065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1451920" y="3899910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433485" y="3137910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5"/>
            <a:endCxn id="6" idx="1"/>
          </p:cNvCxnSpPr>
          <p:nvPr/>
        </p:nvCxnSpPr>
        <p:spPr>
          <a:xfrm>
            <a:off x="3218039" y="3305431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6" idx="3"/>
          </p:cNvCxnSpPr>
          <p:nvPr/>
        </p:nvCxnSpPr>
        <p:spPr>
          <a:xfrm flipV="1">
            <a:off x="3315039" y="4075019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787804" y="3773401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232" y="3324999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>
            <a:off x="1392436" y="3227725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1451920" y="3756755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34440" y="2362200"/>
            <a:ext cx="278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m: features/inputs</a:t>
            </a:r>
          </a:p>
          <a:p>
            <a:endParaRPr lang="en-US" sz="2400" dirty="0"/>
          </a:p>
          <a:p>
            <a:r>
              <a:rPr lang="en-US" sz="2400" dirty="0"/>
              <a:t>d: hidden nodes</a:t>
            </a:r>
          </a:p>
          <a:p>
            <a:endParaRPr lang="en-US" sz="2400" dirty="0"/>
          </a:p>
          <a:p>
            <a:r>
              <a:rPr lang="en-US" sz="2400" dirty="0" err="1">
                <a:cs typeface="Arial" panose="020B0604020202020204" pitchFamily="34" charset="0"/>
              </a:rPr>
              <a:t>h</a:t>
            </a:r>
            <a:r>
              <a:rPr lang="en-US" sz="2400" baseline="-25000" dirty="0" err="1">
                <a:cs typeface="Arial" panose="020B0604020202020204" pitchFamily="34" charset="0"/>
              </a:rPr>
              <a:t>k</a:t>
            </a:r>
            <a:r>
              <a:rPr lang="en-US" sz="2400" dirty="0"/>
              <a:t>: output from hidden nodes</a:t>
            </a:r>
          </a:p>
        </p:txBody>
      </p:sp>
      <p:cxnSp>
        <p:nvCxnSpPr>
          <p:cNvPr id="39" name="Curved Connector 38"/>
          <p:cNvCxnSpPr/>
          <p:nvPr/>
        </p:nvCxnSpPr>
        <p:spPr>
          <a:xfrm flipV="1">
            <a:off x="2781640" y="2939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 flipV="1">
            <a:off x="2781640" y="43873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/>
          <p:nvPr/>
        </p:nvCxnSpPr>
        <p:spPr>
          <a:xfrm flipV="1">
            <a:off x="4305640" y="3701534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76600" y="2743200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6600" y="450746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457200" y="1828800"/>
            <a:ext cx="1490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Notation: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1640" y="35720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32302" y="35581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47612" y="5105400"/>
            <a:ext cx="29623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d * m: denote </a:t>
            </a:r>
            <a:r>
              <a:rPr lang="en-US" sz="2000" dirty="0" err="1">
                <a:solidFill>
                  <a:srgbClr val="0000FF"/>
                </a:solidFill>
              </a:rPr>
              <a:t>w</a:t>
            </a:r>
            <a:r>
              <a:rPr lang="en-US" sz="2000" baseline="-250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kj</a:t>
            </a:r>
            <a:endParaRPr lang="en-US" sz="2000" baseline="-250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solidFill>
                <a:srgbClr val="0000FF"/>
              </a:solidFill>
            </a:endParaRPr>
          </a:p>
          <a:p>
            <a:r>
              <a:rPr lang="en-US" sz="2000" dirty="0">
                <a:solidFill>
                  <a:srgbClr val="0000FF"/>
                </a:solidFill>
              </a:rPr>
              <a:t>first index = hidden node</a:t>
            </a:r>
          </a:p>
          <a:p>
            <a:r>
              <a:rPr lang="en-US" sz="2000" dirty="0">
                <a:solidFill>
                  <a:srgbClr val="0000FF"/>
                </a:solidFill>
              </a:rPr>
              <a:t>second index = feature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29769" y="3015734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582367" y="3886200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4276612" y="5082880"/>
            <a:ext cx="44101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rgbClr val="0000FF"/>
                </a:solidFill>
              </a:rPr>
              <a:t>w</a:t>
            </a:r>
            <a:r>
              <a:rPr lang="en-US" sz="2000" baseline="-25000" dirty="0">
                <a:solidFill>
                  <a:srgbClr val="0000FF"/>
                </a:solidFill>
              </a:rPr>
              <a:t>23</a:t>
            </a:r>
            <a:r>
              <a:rPr lang="en-US" sz="2000" dirty="0">
                <a:solidFill>
                  <a:srgbClr val="0000FF"/>
                </a:solidFill>
              </a:rPr>
              <a:t>: weight from input 3 to hidden node 2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rgbClr val="0000FF"/>
                </a:solidFill>
              </a:rPr>
              <a:t>w</a:t>
            </a:r>
            <a:r>
              <a:rPr lang="en-US" sz="2000" baseline="-25000" dirty="0">
                <a:solidFill>
                  <a:srgbClr val="0000FF"/>
                </a:solidFill>
              </a:rPr>
              <a:t>4</a:t>
            </a:r>
            <a:r>
              <a:rPr lang="en-US" sz="2000" dirty="0">
                <a:solidFill>
                  <a:srgbClr val="0000FF"/>
                </a:solidFill>
              </a:rPr>
              <a:t>: all the </a:t>
            </a:r>
            <a:r>
              <a:rPr lang="en-US" sz="2000" i="1" dirty="0">
                <a:solidFill>
                  <a:srgbClr val="0000FF"/>
                </a:solidFill>
              </a:rPr>
              <a:t>m</a:t>
            </a:r>
            <a:r>
              <a:rPr lang="en-US" sz="2000" dirty="0">
                <a:solidFill>
                  <a:srgbClr val="0000FF"/>
                </a:solidFill>
              </a:rPr>
              <a:t> weights associated with hidden node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92301" y="2570202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w</a:t>
            </a:r>
            <a:r>
              <a:rPr lang="en-US" baseline="-25000" dirty="0">
                <a:solidFill>
                  <a:srgbClr val="0000FF"/>
                </a:solidFill>
              </a:rPr>
              <a:t>11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28800" y="28194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w</a:t>
            </a:r>
            <a:r>
              <a:rPr lang="en-US" baseline="-25000" dirty="0">
                <a:solidFill>
                  <a:srgbClr val="0000FF"/>
                </a:solidFill>
              </a:rPr>
              <a:t>21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828800" y="313586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w</a:t>
            </a:r>
            <a:r>
              <a:rPr lang="en-US" baseline="-25000" dirty="0">
                <a:solidFill>
                  <a:srgbClr val="0000FF"/>
                </a:solidFill>
              </a:rPr>
              <a:t>31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853753" y="4038600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</a:rPr>
              <a:t>w</a:t>
            </a:r>
            <a:r>
              <a:rPr lang="en-US" baseline="-25000" dirty="0" err="1">
                <a:solidFill>
                  <a:srgbClr val="0000FF"/>
                </a:solidFill>
              </a:rPr>
              <a:t>dm</a:t>
            </a:r>
            <a:endParaRPr lang="en-US" baseline="-25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731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29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6600"/>
                </a:solidFill>
              </a:rPr>
              <a:t>Gradient descent </a:t>
            </a:r>
            <a:r>
              <a:rPr lang="en-US" dirty="0"/>
              <a:t>method for learning weights by optimizing a loss function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output of all nodes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the updates directly for the output layer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“</a:t>
            </a:r>
            <a:r>
              <a:rPr lang="en-US" dirty="0" err="1"/>
              <a:t>backpropagate</a:t>
            </a:r>
            <a:r>
              <a:rPr lang="en-US" dirty="0"/>
              <a:t>” errors through hidden layers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17945"/>
              </p:ext>
            </p:extLst>
          </p:nvPr>
        </p:nvGraphicFramePr>
        <p:xfrm>
          <a:off x="2947988" y="2628900"/>
          <a:ext cx="25384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71600" imgH="431800" progId="Equation.3">
                  <p:embed/>
                </p:oleObj>
              </mc:Choice>
              <mc:Fallback>
                <p:oleObj name="Equation" r:id="rId2" imgW="1371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47988" y="2628900"/>
                        <a:ext cx="25384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9207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Calculate outputs of all nodes</a:t>
            </a:r>
          </a:p>
        </p:txBody>
      </p:sp>
      <p:sp>
        <p:nvSpPr>
          <p:cNvPr id="4" name="Oval 3"/>
          <p:cNvSpPr/>
          <p:nvPr/>
        </p:nvSpPr>
        <p:spPr>
          <a:xfrm>
            <a:off x="3340004" y="27711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40005" y="42189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7804" y="35331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40029" y="27666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3829" y="41427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120805" y="29974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107437" y="44475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139240" y="39233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20805" y="31613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3905359" y="33288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002359" y="40984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75124" y="37968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2079756" y="32511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139240" y="37802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3468960" y="2962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3468960" y="44107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4992960" y="3724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63920" y="27666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63920" y="45309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h</a:t>
            </a:r>
            <a:r>
              <a:rPr lang="en-US" baseline="-25000" dirty="0" err="1">
                <a:solidFill>
                  <a:srgbClr val="FF0000"/>
                </a:solidFill>
              </a:rPr>
              <a:t>d</a:t>
            </a:r>
            <a:endParaRPr lang="en-US" baseline="-250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68960" y="3595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9622" y="35816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7089" y="30391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9687" y="39096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33600" y="5477413"/>
            <a:ext cx="423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are </a:t>
            </a:r>
            <a:r>
              <a:rPr lang="en-US" sz="2400" i="1" dirty="0" err="1">
                <a:solidFill>
                  <a:srgbClr val="FF0000"/>
                </a:solidFill>
              </a:rPr>
              <a:t>h</a:t>
            </a:r>
            <a:r>
              <a:rPr lang="en-US" sz="2400" i="1" baseline="-25000" dirty="0" err="1">
                <a:solidFill>
                  <a:srgbClr val="FF0000"/>
                </a:solidFill>
              </a:rPr>
              <a:t>k</a:t>
            </a:r>
            <a:r>
              <a:rPr lang="en-US" sz="2400" dirty="0">
                <a:solidFill>
                  <a:srgbClr val="FF0000"/>
                </a:solidFill>
              </a:rPr>
              <a:t> in terms of </a:t>
            </a:r>
            <a:r>
              <a:rPr lang="en-US" sz="2400" i="1" dirty="0">
                <a:solidFill>
                  <a:srgbClr val="FF0000"/>
                </a:solidFill>
              </a:rPr>
              <a:t>x</a:t>
            </a:r>
            <a:r>
              <a:rPr lang="en-US" sz="2400" dirty="0">
                <a:solidFill>
                  <a:srgbClr val="FF0000"/>
                </a:solidFill>
              </a:rPr>
              <a:t> and </a:t>
            </a:r>
            <a:r>
              <a:rPr lang="en-US" sz="2400" i="1" dirty="0">
                <a:solidFill>
                  <a:srgbClr val="FF0000"/>
                </a:solidFill>
              </a:rPr>
              <a:t>w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477875" y="25908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14374" y="28399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374" y="31564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39327" y="40591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4053979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Calculate outputs of all nodes</a:t>
            </a:r>
          </a:p>
        </p:txBody>
      </p:sp>
      <p:sp>
        <p:nvSpPr>
          <p:cNvPr id="4" name="Oval 3"/>
          <p:cNvSpPr/>
          <p:nvPr/>
        </p:nvSpPr>
        <p:spPr>
          <a:xfrm>
            <a:off x="3340004" y="27711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40005" y="42189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7804" y="35331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40029" y="27666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3829" y="41427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120805" y="29974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107437" y="44475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139240" y="39233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20805" y="31613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3905359" y="33288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002359" y="40984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75124" y="37968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2079756" y="32511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139240" y="37802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3468960" y="2962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3468960" y="44107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4992960" y="3724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63920" y="27666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63920" y="45309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h</a:t>
            </a:r>
            <a:r>
              <a:rPr lang="en-US" baseline="-25000" dirty="0" err="1">
                <a:solidFill>
                  <a:srgbClr val="FF0000"/>
                </a:solidFill>
              </a:rPr>
              <a:t>d</a:t>
            </a:r>
            <a:endParaRPr lang="en-US" baseline="-250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68960" y="3595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9622" y="35816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7089" y="30391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9687" y="39096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77875" y="25908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14374" y="28399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374" y="31564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39327" y="40591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8449696"/>
              </p:ext>
            </p:extLst>
          </p:nvPr>
        </p:nvGraphicFramePr>
        <p:xfrm>
          <a:off x="2995613" y="5257800"/>
          <a:ext cx="2366962" cy="60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838200" imgH="215900" progId="Equation.3">
                  <p:embed/>
                </p:oleObj>
              </mc:Choice>
              <mc:Fallback>
                <p:oleObj name="Equation" r:id="rId3" imgW="838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5613" y="5257800"/>
                        <a:ext cx="2366962" cy="608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3200400" y="6096000"/>
            <a:ext cx="2768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f</a:t>
            </a:r>
            <a:r>
              <a:rPr lang="en-US" sz="2000" dirty="0"/>
              <a:t> is the activation function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4884804" y="4671645"/>
            <a:ext cx="1896996" cy="73855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BC94573-555D-6344-8A56-6D31B10FEBA0}"/>
                  </a:ext>
                </a:extLst>
              </p:cNvPr>
              <p:cNvSpPr txBox="1"/>
              <p:nvPr/>
            </p:nvSpPr>
            <p:spPr>
              <a:xfrm>
                <a:off x="6781800" y="4059198"/>
                <a:ext cx="1955728" cy="875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sz="2000" b="0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BC94573-555D-6344-8A56-6D31B10FEB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1800" y="4059198"/>
                <a:ext cx="1955728" cy="875111"/>
              </a:xfrm>
              <a:prstGeom prst="rect">
                <a:avLst/>
              </a:prstGeom>
              <a:blipFill>
                <a:blip r:embed="rId5"/>
                <a:stretch>
                  <a:fillRect l="-645" t="-114286" r="-1290" b="-16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233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Calculate outputs of all nodes</a:t>
            </a:r>
          </a:p>
        </p:txBody>
      </p:sp>
      <p:sp>
        <p:nvSpPr>
          <p:cNvPr id="4" name="Oval 3"/>
          <p:cNvSpPr/>
          <p:nvPr/>
        </p:nvSpPr>
        <p:spPr>
          <a:xfrm>
            <a:off x="3340004" y="27711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40005" y="42189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7804" y="35331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40029" y="27666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3829" y="41427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120805" y="29974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107437" y="44475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139240" y="39233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20805" y="31613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3905359" y="33288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002359" y="40984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75124" y="37968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2079756" y="32511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139240" y="37802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3468960" y="2962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3468960" y="44107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4992960" y="3724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63920" y="27666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63920" y="45309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h</a:t>
            </a:r>
            <a:r>
              <a:rPr lang="en-US" baseline="-25000" dirty="0" err="1">
                <a:solidFill>
                  <a:srgbClr val="FF0000"/>
                </a:solidFill>
              </a:rPr>
              <a:t>d</a:t>
            </a:r>
            <a:endParaRPr lang="en-US" baseline="-250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68960" y="3595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9622" y="35816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7089" y="30391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9687" y="39096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77875" y="25908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14374" y="28399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374" y="31564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39327" y="40591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8151414"/>
              </p:ext>
            </p:extLst>
          </p:nvPr>
        </p:nvGraphicFramePr>
        <p:xfrm>
          <a:off x="2414588" y="5145088"/>
          <a:ext cx="3878262" cy="1027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485900" imgH="393700" progId="Equation.3">
                  <p:embed/>
                </p:oleObj>
              </mc:Choice>
              <mc:Fallback>
                <p:oleObj name="Equation" r:id="rId3" imgW="1485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14588" y="5145088"/>
                        <a:ext cx="3878262" cy="1027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3012990" y="6296055"/>
            <a:ext cx="2768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f</a:t>
            </a:r>
            <a:r>
              <a:rPr lang="en-US" sz="2000" dirty="0"/>
              <a:t> is the activation function </a:t>
            </a:r>
          </a:p>
        </p:txBody>
      </p:sp>
    </p:spTree>
    <p:extLst>
      <p:ext uri="{BB962C8B-B14F-4D97-AF65-F5344CB8AC3E}">
        <p14:creationId xmlns:p14="http://schemas.microsoft.com/office/powerpoint/2010/main" val="25304297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Calculate outputs of all nodes</a:t>
            </a:r>
          </a:p>
        </p:txBody>
      </p:sp>
      <p:sp>
        <p:nvSpPr>
          <p:cNvPr id="4" name="Oval 3"/>
          <p:cNvSpPr/>
          <p:nvPr/>
        </p:nvSpPr>
        <p:spPr>
          <a:xfrm>
            <a:off x="3340004" y="27711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40005" y="42189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7804" y="35331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40029" y="27666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3829" y="41427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120805" y="29974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107437" y="44475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139240" y="39233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20805" y="31613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3905359" y="33288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002359" y="40984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75124" y="37968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2079756" y="32511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139240" y="37802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3468960" y="2962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3468960" y="44107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4992960" y="3724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63920" y="27666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63920" y="45309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68960" y="3595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9622" y="35816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7089" y="30391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9687" y="39096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33600" y="5477413"/>
            <a:ext cx="4152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is </a:t>
            </a:r>
            <a:r>
              <a:rPr lang="en-US" sz="2400" i="1" dirty="0">
                <a:solidFill>
                  <a:srgbClr val="FF0000"/>
                </a:solidFill>
              </a:rPr>
              <a:t>out</a:t>
            </a:r>
            <a:r>
              <a:rPr lang="en-US" sz="2400" dirty="0">
                <a:solidFill>
                  <a:srgbClr val="FF0000"/>
                </a:solidFill>
              </a:rPr>
              <a:t> in terms of </a:t>
            </a:r>
            <a:r>
              <a:rPr lang="en-US" sz="2400" i="1" dirty="0">
                <a:solidFill>
                  <a:srgbClr val="FF0000"/>
                </a:solidFill>
              </a:rPr>
              <a:t>h</a:t>
            </a:r>
            <a:r>
              <a:rPr lang="en-US" sz="2400" dirty="0">
                <a:solidFill>
                  <a:srgbClr val="FF0000"/>
                </a:solidFill>
              </a:rPr>
              <a:t> and </a:t>
            </a:r>
            <a:r>
              <a:rPr lang="en-US" sz="2400" i="1" dirty="0">
                <a:solidFill>
                  <a:srgbClr val="FF0000"/>
                </a:solidFill>
              </a:rPr>
              <a:t>v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477875" y="25908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14374" y="28399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374" y="31564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39327" y="40591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29002063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Calculate outputs of all nodes</a:t>
            </a:r>
          </a:p>
        </p:txBody>
      </p:sp>
      <p:sp>
        <p:nvSpPr>
          <p:cNvPr id="4" name="Oval 3"/>
          <p:cNvSpPr/>
          <p:nvPr/>
        </p:nvSpPr>
        <p:spPr>
          <a:xfrm>
            <a:off x="3340004" y="27711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40005" y="42189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787804" y="35331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40029" y="27666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3829" y="41427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120805" y="29974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107437" y="44475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139240" y="39233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20805" y="31613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3905359" y="33288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002359" y="40984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75124" y="37968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552" y="334844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6667" r="-4762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2079756" y="32511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139240" y="37802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3468960" y="2962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3468960" y="44107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4992960" y="3724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63920" y="27666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63920" y="45309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68960" y="3595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9622" y="35816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7089" y="30391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69687" y="39096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77875" y="25908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14374" y="28399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374" y="31564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39327" y="40591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7966083"/>
              </p:ext>
            </p:extLst>
          </p:nvPr>
        </p:nvGraphicFramePr>
        <p:xfrm>
          <a:off x="2819400" y="5057775"/>
          <a:ext cx="3981450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409700" imgH="393700" progId="Equation.3">
                  <p:embed/>
                </p:oleObj>
              </mc:Choice>
              <mc:Fallback>
                <p:oleObj name="Equation" r:id="rId3" imgW="1409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9400" y="5057775"/>
                        <a:ext cx="3981450" cy="1114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692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8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Calculate new weights for output layer</a:t>
            </a:r>
          </a:p>
        </p:txBody>
      </p:sp>
      <p:sp>
        <p:nvSpPr>
          <p:cNvPr id="6" name="Oval 5"/>
          <p:cNvSpPr/>
          <p:nvPr/>
        </p:nvSpPr>
        <p:spPr>
          <a:xfrm>
            <a:off x="3377267" y="306513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endCxn id="6" idx="1"/>
          </p:cNvCxnSpPr>
          <p:nvPr/>
        </p:nvCxnSpPr>
        <p:spPr>
          <a:xfrm>
            <a:off x="2494822" y="286090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6" idx="3"/>
          </p:cNvCxnSpPr>
          <p:nvPr/>
        </p:nvCxnSpPr>
        <p:spPr>
          <a:xfrm flipV="1">
            <a:off x="2591822" y="363049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64587" y="332887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3880015" y="288047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0015" y="288047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345" r="-6349" b="-275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Curved Connector 20"/>
          <p:cNvCxnSpPr/>
          <p:nvPr/>
        </p:nvCxnSpPr>
        <p:spPr>
          <a:xfrm flipV="1">
            <a:off x="3582423" y="325700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127953" y="261360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07488" y="391774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30146" y="320129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06552" y="257120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v</a:t>
            </a:r>
            <a:r>
              <a:rPr lang="en-US" baseline="-25000" dirty="0">
                <a:solidFill>
                  <a:srgbClr val="FF6600"/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59150" y="344167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6600"/>
                </a:solidFill>
              </a:rPr>
              <a:t>v</a:t>
            </a:r>
            <a:r>
              <a:rPr lang="en-US" baseline="-25000" dirty="0" err="1">
                <a:solidFill>
                  <a:srgbClr val="FF6600"/>
                </a:solidFill>
              </a:rPr>
              <a:t>d</a:t>
            </a:r>
            <a:endParaRPr lang="en-US" baseline="-25000" dirty="0">
              <a:solidFill>
                <a:srgbClr val="FF6600"/>
              </a:solidFill>
            </a:endParaRPr>
          </a:p>
        </p:txBody>
      </p:sp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3621599"/>
              </p:ext>
            </p:extLst>
          </p:nvPr>
        </p:nvGraphicFramePr>
        <p:xfrm>
          <a:off x="2795588" y="4953000"/>
          <a:ext cx="25384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371600" imgH="431800" progId="Equation.3">
                  <p:embed/>
                </p:oleObj>
              </mc:Choice>
              <mc:Fallback>
                <p:oleObj name="Equation" r:id="rId3" imgW="1371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95588" y="4953000"/>
                        <a:ext cx="25384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1066800" y="6101534"/>
            <a:ext cx="7142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Want to take a small step towards decreasing loss. How?</a:t>
            </a:r>
          </a:p>
        </p:txBody>
      </p:sp>
    </p:spTree>
    <p:extLst>
      <p:ext uri="{BB962C8B-B14F-4D97-AF65-F5344CB8AC3E}">
        <p14:creationId xmlns:p14="http://schemas.microsoft.com/office/powerpoint/2010/main" val="3288435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4A47-E7F9-B741-BE0B-0671EAFC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derivative chain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E5B8C74-D0BD-A841-8359-2E127371322C}"/>
                  </a:ext>
                </a:extLst>
              </p:cNvPr>
              <p:cNvSpPr txBox="1"/>
              <p:nvPr/>
            </p:nvSpPr>
            <p:spPr>
              <a:xfrm>
                <a:off x="914400" y="2472979"/>
                <a:ext cx="3000309" cy="935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 ? 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E5B8C74-D0BD-A841-8359-2E12737132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2472979"/>
                <a:ext cx="3000309" cy="935000"/>
              </a:xfrm>
              <a:prstGeom prst="rect">
                <a:avLst/>
              </a:prstGeom>
              <a:blipFill>
                <a:blip r:embed="rId2"/>
                <a:stretch>
                  <a:fillRect l="-2954" t="-1333" r="-4219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7169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3276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38862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4419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4114800" y="5180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29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40386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9530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4572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3200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3390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3810000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4000500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4343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533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3200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3505200" y="38092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3695700" y="36187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4038600" y="32758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3505200" y="36568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38100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4108263" y="38788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4374963" y="36121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3803464" y="34663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4108264" y="36187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4343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4641663" y="38157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3536763" y="46027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3886200" y="47998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4076701" y="47932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4451164" y="45712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4115594" y="56372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3581400" y="2209800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inputs</a:t>
            </a:r>
          </a:p>
        </p:txBody>
      </p:sp>
      <p:cxnSp>
        <p:nvCxnSpPr>
          <p:cNvPr id="37" name="Straight Arrow Connector 36"/>
          <p:cNvCxnSpPr/>
          <p:nvPr/>
        </p:nvCxnSpPr>
        <p:spPr bwMode="auto">
          <a:xfrm flipH="1">
            <a:off x="4953000" y="3429000"/>
            <a:ext cx="1676400" cy="76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6858000" y="2777067"/>
            <a:ext cx="213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Individual </a:t>
            </a:r>
            <a:r>
              <a:rPr lang="en-US" dirty="0" err="1">
                <a:solidFill>
                  <a:srgbClr val="FF6600"/>
                </a:solidFill>
              </a:rPr>
              <a:t>perceptrons</a:t>
            </a:r>
            <a:r>
              <a:rPr lang="en-US" dirty="0">
                <a:solidFill>
                  <a:srgbClr val="FF6600"/>
                </a:solidFill>
              </a:rPr>
              <a:t>/neurons</a:t>
            </a:r>
          </a:p>
        </p:txBody>
      </p:sp>
    </p:spTree>
    <p:extLst>
      <p:ext uri="{BB962C8B-B14F-4D97-AF65-F5344CB8AC3E}">
        <p14:creationId xmlns:p14="http://schemas.microsoft.com/office/powerpoint/2010/main" val="1007834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4A47-E7F9-B741-BE0B-0671EAFC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derivative chain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E5B8C74-D0BD-A841-8359-2E127371322C}"/>
                  </a:ext>
                </a:extLst>
              </p:cNvPr>
              <p:cNvSpPr txBox="1"/>
              <p:nvPr/>
            </p:nvSpPr>
            <p:spPr>
              <a:xfrm>
                <a:off x="914400" y="2472979"/>
                <a:ext cx="5769080" cy="935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E5B8C74-D0BD-A841-8359-2E12737132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2472979"/>
                <a:ext cx="5769080" cy="935000"/>
              </a:xfrm>
              <a:prstGeom prst="rect">
                <a:avLst/>
              </a:prstGeom>
              <a:blipFill>
                <a:blip r:embed="rId2"/>
                <a:stretch>
                  <a:fillRect l="-1319" t="-1333" r="-1758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085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2794946"/>
              </p:ext>
            </p:extLst>
          </p:nvPr>
        </p:nvGraphicFramePr>
        <p:xfrm>
          <a:off x="637421" y="1676400"/>
          <a:ext cx="25384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71600" imgH="431800" progId="Equation.3">
                  <p:embed/>
                </p:oleObj>
              </mc:Choice>
              <mc:Fallback>
                <p:oleObj name="Equation" r:id="rId2" imgW="1371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7421" y="1676400"/>
                        <a:ext cx="25384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705952"/>
              </p:ext>
            </p:extLst>
          </p:nvPr>
        </p:nvGraphicFramePr>
        <p:xfrm>
          <a:off x="708025" y="2979738"/>
          <a:ext cx="2703513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460500" imgH="444500" progId="Equation.3">
                  <p:embed/>
                </p:oleObj>
              </mc:Choice>
              <mc:Fallback>
                <p:oleObj name="Equation" r:id="rId4" imgW="146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8025" y="2979738"/>
                        <a:ext cx="2703513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Oval 5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6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6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6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Curved Connector 10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9479431"/>
              </p:ext>
            </p:extLst>
          </p:nvPr>
        </p:nvGraphicFramePr>
        <p:xfrm>
          <a:off x="1423988" y="5029200"/>
          <a:ext cx="3476625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879600" imgH="431800" progId="Equation.3">
                  <p:embed/>
                </p:oleObj>
              </mc:Choice>
              <mc:Fallback>
                <p:oleObj name="Equation" r:id="rId7" imgW="1879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23988" y="5029200"/>
                        <a:ext cx="3476625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4862568"/>
              </p:ext>
            </p:extLst>
          </p:nvPr>
        </p:nvGraphicFramePr>
        <p:xfrm>
          <a:off x="5359400" y="4271963"/>
          <a:ext cx="1270000" cy="376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685800" imgH="203200" progId="Equation.3">
                  <p:embed/>
                </p:oleObj>
              </mc:Choice>
              <mc:Fallback>
                <p:oleObj name="Equation" r:id="rId9" imgW="685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59400" y="4271963"/>
                        <a:ext cx="1270000" cy="376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2E00A48-7875-6A4F-A690-9B3971047DFC}"/>
                  </a:ext>
                </a:extLst>
              </p:cNvPr>
              <p:cNvSpPr txBox="1"/>
              <p:nvPr/>
            </p:nvSpPr>
            <p:spPr>
              <a:xfrm>
                <a:off x="1423988" y="4188742"/>
                <a:ext cx="2828082" cy="5908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𝑑𝑣</m:t>
                          </m:r>
                          <m:r>
                            <a:rPr lang="en-US" sz="2000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0" i="1" baseline="3000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2E00A48-7875-6A4F-A690-9B3971047D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3988" y="4188742"/>
                <a:ext cx="2828082" cy="590803"/>
              </a:xfrm>
              <a:prstGeom prst="rect">
                <a:avLst/>
              </a:prstGeom>
              <a:blipFill>
                <a:blip r:embed="rId11"/>
                <a:stretch>
                  <a:fillRect t="-2128" b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116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6" name="Oval 5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6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6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Curved Connector 10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858312"/>
              </p:ext>
            </p:extLst>
          </p:nvPr>
        </p:nvGraphicFramePr>
        <p:xfrm>
          <a:off x="1271588" y="1693863"/>
          <a:ext cx="3476625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879600" imgH="431800" progId="Equation.3">
                  <p:embed/>
                </p:oleObj>
              </mc:Choice>
              <mc:Fallback>
                <p:oleObj name="Equation" r:id="rId3" imgW="1879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1588" y="1693863"/>
                        <a:ext cx="3476625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409482"/>
              </p:ext>
            </p:extLst>
          </p:nvPr>
        </p:nvGraphicFramePr>
        <p:xfrm>
          <a:off x="1312863" y="2628900"/>
          <a:ext cx="30543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651000" imgH="431800" progId="Equation.3">
                  <p:embed/>
                </p:oleObj>
              </mc:Choice>
              <mc:Fallback>
                <p:oleObj name="Equation" r:id="rId5" imgW="1651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12863" y="2628900"/>
                        <a:ext cx="30543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02706"/>
              </p:ext>
            </p:extLst>
          </p:nvPr>
        </p:nvGraphicFramePr>
        <p:xfrm>
          <a:off x="1389063" y="3505200"/>
          <a:ext cx="3546475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917700" imgH="431800" progId="Equation.3">
                  <p:embed/>
                </p:oleObj>
              </mc:Choice>
              <mc:Fallback>
                <p:oleObj name="Equation" r:id="rId7" imgW="1917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89063" y="3505200"/>
                        <a:ext cx="3546475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345952"/>
              </p:ext>
            </p:extLst>
          </p:nvPr>
        </p:nvGraphicFramePr>
        <p:xfrm>
          <a:off x="1336675" y="4552950"/>
          <a:ext cx="28670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549400" imgH="215900" progId="Equation.3">
                  <p:embed/>
                </p:oleObj>
              </mc:Choice>
              <mc:Fallback>
                <p:oleObj name="Equation" r:id="rId9" imgW="1549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36675" y="4552950"/>
                        <a:ext cx="28670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4264" y="5301465"/>
            <a:ext cx="5390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actual update is a step towards </a:t>
            </a:r>
            <a:r>
              <a:rPr lang="en-US" sz="2000" i="1" dirty="0">
                <a:solidFill>
                  <a:srgbClr val="FF6600"/>
                </a:solidFill>
              </a:rPr>
              <a:t>decreasing</a:t>
            </a:r>
            <a:r>
              <a:rPr lang="en-US" sz="2000" dirty="0"/>
              <a:t> loss: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4770439"/>
              </p:ext>
            </p:extLst>
          </p:nvPr>
        </p:nvGraphicFramePr>
        <p:xfrm>
          <a:off x="5222875" y="4422775"/>
          <a:ext cx="1528763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825500" imgH="368300" progId="Equation.3">
                  <p:embed/>
                </p:oleObj>
              </mc:Choice>
              <mc:Fallback>
                <p:oleObj name="Equation" r:id="rId11" imgW="8255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22875" y="4422775"/>
                        <a:ext cx="1528763" cy="682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2A641E-08BE-A540-940E-15E50BA0D824}"/>
                  </a:ext>
                </a:extLst>
              </p:cNvPr>
              <p:cNvSpPr txBox="1"/>
              <p:nvPr/>
            </p:nvSpPr>
            <p:spPr>
              <a:xfrm>
                <a:off x="773950" y="5904799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2A641E-08BE-A540-940E-15E50BA0D8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950" y="5904799"/>
                <a:ext cx="5659242" cy="430887"/>
              </a:xfrm>
              <a:prstGeom prst="rect">
                <a:avLst/>
              </a:prstGeom>
              <a:blipFill>
                <a:blip r:embed="rId13"/>
                <a:stretch>
                  <a:fillRect t="-8824" b="-35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630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90529" y="3686368"/>
            <a:ext cx="420650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are each of these?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Do they make sense individually?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26F9F0E5-5737-F941-9559-21110C329820}"/>
              </a:ext>
            </a:extLst>
          </p:cNvPr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8E04DD7-E01D-FC44-8228-763FB63F5271}"/>
              </a:ext>
            </a:extLst>
          </p:cNvPr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6C1EE391-B1EC-564D-ADB6-CE58A18A5918}"/>
              </a:ext>
            </a:extLst>
          </p:cNvPr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2706967-2FD4-497E-AAA1-87A9E3B466EC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2706967-2FD4-497E-AAA1-87A9E3B466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3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2369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/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e 20"/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C2A2D5-25A1-3645-ACCE-5078286912D1}"/>
              </a:ext>
            </a:extLst>
          </p:cNvPr>
          <p:cNvSpPr txBox="1"/>
          <p:nvPr/>
        </p:nvSpPr>
        <p:spPr>
          <a:xfrm>
            <a:off x="5586709" y="4070979"/>
            <a:ext cx="2261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 far from correct and which direction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ED5232B-54C3-5F48-BD27-4B9C0AA00ABF}"/>
              </a:ext>
            </a:extLst>
          </p:cNvPr>
          <p:cNvCxnSpPr>
            <a:cxnSpLocks/>
          </p:cNvCxnSpPr>
          <p:nvPr/>
        </p:nvCxnSpPr>
        <p:spPr>
          <a:xfrm flipV="1">
            <a:off x="2004644" y="2578202"/>
            <a:ext cx="0" cy="10155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3D9EDDA-B95E-A74A-80D6-5CD96B4C0EE5}"/>
              </a:ext>
            </a:extLst>
          </p:cNvPr>
          <p:cNvCxnSpPr>
            <a:cxnSpLocks/>
          </p:cNvCxnSpPr>
          <p:nvPr/>
        </p:nvCxnSpPr>
        <p:spPr>
          <a:xfrm flipH="1" flipV="1">
            <a:off x="2842844" y="2578202"/>
            <a:ext cx="838200" cy="141562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A756574-B4D8-4C47-9B05-675B9037792E}"/>
              </a:ext>
            </a:extLst>
          </p:cNvPr>
          <p:cNvSpPr txBox="1"/>
          <p:nvPr/>
        </p:nvSpPr>
        <p:spPr>
          <a:xfrm>
            <a:off x="2825211" y="4549914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slope of the activation function where input is at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E0517A3-A169-6D48-A775-B09B3491462F}"/>
              </a:ext>
            </a:extLst>
          </p:cNvPr>
          <p:cNvCxnSpPr>
            <a:cxnSpLocks/>
          </p:cNvCxnSpPr>
          <p:nvPr/>
        </p:nvCxnSpPr>
        <p:spPr>
          <a:xfrm flipH="1" flipV="1">
            <a:off x="4519244" y="2658418"/>
            <a:ext cx="1295400" cy="12981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DCDE7A1-3844-DA4E-ABB6-1E8D9D205AB5}"/>
              </a:ext>
            </a:extLst>
          </p:cNvPr>
          <p:cNvSpPr txBox="1"/>
          <p:nvPr/>
        </p:nvSpPr>
        <p:spPr>
          <a:xfrm>
            <a:off x="427889" y="3678238"/>
            <a:ext cx="274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size and direction of the feature associated with this weight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7192410-B7F3-4BC6-6A0D-69F9A5C6DBAA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7192410-B7F3-4BC6-6A0D-69F9A5C6DB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3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71735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1309" y="3686368"/>
            <a:ext cx="2261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 far from correct and which direction</a:t>
            </a:r>
          </a:p>
        </p:txBody>
      </p:sp>
      <p:cxnSp>
        <p:nvCxnSpPr>
          <p:cNvPr id="19" name="Straight Arrow Connector 18"/>
          <p:cNvCxnSpPr>
            <a:cxnSpLocks/>
          </p:cNvCxnSpPr>
          <p:nvPr/>
        </p:nvCxnSpPr>
        <p:spPr>
          <a:xfrm flipV="1">
            <a:off x="1752600" y="2481856"/>
            <a:ext cx="2624253" cy="120451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377268"/>
              </p:ext>
            </p:extLst>
          </p:nvPr>
        </p:nvGraphicFramePr>
        <p:xfrm>
          <a:off x="1086643" y="4852988"/>
          <a:ext cx="2398713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90600" imgH="203200" progId="Equation.3">
                  <p:embed/>
                </p:oleObj>
              </mc:Choice>
              <mc:Fallback>
                <p:oleObj name="Equation" r:id="rId3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6643" y="4852988"/>
                        <a:ext cx="2398713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6178686"/>
              </p:ext>
            </p:extLst>
          </p:nvPr>
        </p:nvGraphicFramePr>
        <p:xfrm>
          <a:off x="1086643" y="5638800"/>
          <a:ext cx="2398713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990600" imgH="203200" progId="Equation.3">
                  <p:embed/>
                </p:oleObj>
              </mc:Choice>
              <mc:Fallback>
                <p:oleObj name="Equation" r:id="rId5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6643" y="5638800"/>
                        <a:ext cx="2398713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3994817" y="5030227"/>
            <a:ext cx="38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00AC0EC8-6DDE-C846-9A30-6D6C8E868AFA}"/>
              </a:ext>
            </a:extLst>
          </p:cNvPr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71754634-2AF1-4D4E-8843-E5FF35AF3D17}"/>
              </a:ext>
            </a:extLst>
          </p:cNvPr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3B8B143B-F231-1A4B-88A1-0E52AECCB653}"/>
              </a:ext>
            </a:extLst>
          </p:cNvPr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A2A61DC-A9AB-EE5E-7B47-CAED6D808124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A2A61DC-A9AB-EE5E-7B47-CAED6D8081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7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1000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1309" y="3686368"/>
            <a:ext cx="2261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 far from correct and which direction</a:t>
            </a:r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335815"/>
              </p:ext>
            </p:extLst>
          </p:nvPr>
        </p:nvGraphicFramePr>
        <p:xfrm>
          <a:off x="1086643" y="4852988"/>
          <a:ext cx="2398713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90600" imgH="203200" progId="Equation.3">
                  <p:embed/>
                </p:oleObj>
              </mc:Choice>
              <mc:Fallback>
                <p:oleObj name="Equation" r:id="rId3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6643" y="4852988"/>
                        <a:ext cx="2398713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0586767"/>
              </p:ext>
            </p:extLst>
          </p:nvPr>
        </p:nvGraphicFramePr>
        <p:xfrm>
          <a:off x="1086643" y="5638800"/>
          <a:ext cx="2398713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990600" imgH="203200" progId="Equation.3">
                  <p:embed/>
                </p:oleObj>
              </mc:Choice>
              <mc:Fallback>
                <p:oleObj name="Equation" r:id="rId5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6643" y="5638800"/>
                        <a:ext cx="2398713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886200" y="4876800"/>
            <a:ext cx="2095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prediction &lt; label: 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886200" y="5619690"/>
            <a:ext cx="2095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prediction &gt; label: 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38787" y="4876800"/>
            <a:ext cx="2146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increase the weight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324600" y="5619690"/>
            <a:ext cx="22472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decrease the weight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51229" y="6275050"/>
            <a:ext cx="3806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bigger difference = bigger change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A0952E3-F22D-FB49-91D6-81C8F05896E3}"/>
              </a:ext>
            </a:extLst>
          </p:cNvPr>
          <p:cNvCxnSpPr>
            <a:cxnSpLocks/>
          </p:cNvCxnSpPr>
          <p:nvPr/>
        </p:nvCxnSpPr>
        <p:spPr>
          <a:xfrm flipV="1">
            <a:off x="1752600" y="2481856"/>
            <a:ext cx="2624253" cy="120451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Left Brace 31">
            <a:extLst>
              <a:ext uri="{FF2B5EF4-FFF2-40B4-BE49-F238E27FC236}">
                <a16:creationId xmlns:a16="http://schemas.microsoft.com/office/drawing/2014/main" id="{5AD9E551-2017-6847-BCEF-8C10EFBC2197}"/>
              </a:ext>
            </a:extLst>
          </p:cNvPr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08899B27-E5E0-9048-9BF6-BF59053F8B13}"/>
              </a:ext>
            </a:extLst>
          </p:cNvPr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F06E7822-5F01-E84D-A99C-D3FC118FC4AB}"/>
              </a:ext>
            </a:extLst>
          </p:cNvPr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3CD7DA5-7C1D-F882-B60F-7FAF5A6B1E48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3CD7DA5-7C1D-F882-B60F-7FAF5A6B1E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7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475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cxnSp>
        <p:nvCxnSpPr>
          <p:cNvPr id="22" name="Straight Arrow Connector 21"/>
          <p:cNvCxnSpPr>
            <a:cxnSpLocks/>
          </p:cNvCxnSpPr>
          <p:nvPr/>
        </p:nvCxnSpPr>
        <p:spPr>
          <a:xfrm flipV="1">
            <a:off x="1828800" y="2594655"/>
            <a:ext cx="990600" cy="136774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04800" y="4074265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slope of the activation function where input is at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447" y="4131657"/>
            <a:ext cx="2462831" cy="159399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877106" y="4631221"/>
            <a:ext cx="1250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bigger step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21241" y="4126006"/>
            <a:ext cx="12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smaller step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994419" y="5412592"/>
            <a:ext cx="12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smaller step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9CD116B7-8B1A-DF4D-9B3D-4AA1716A5EAD}"/>
              </a:ext>
            </a:extLst>
          </p:cNvPr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53AA099B-3C3D-BB48-8971-31B30C087992}"/>
              </a:ext>
            </a:extLst>
          </p:cNvPr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62DDD54B-6247-094C-B821-5D2C45768E4D}"/>
              </a:ext>
            </a:extLst>
          </p:cNvPr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A9B8340-3E2F-B2BA-E19A-5CDA7A229330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A9B8340-3E2F-B2BA-E19A-5CDA7A2293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4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0265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layer weights</a:t>
            </a:r>
          </a:p>
        </p:txBody>
      </p:sp>
      <p:sp>
        <p:nvSpPr>
          <p:cNvPr id="4" name="Oval 3"/>
          <p:cNvSpPr/>
          <p:nvPr/>
        </p:nvSpPr>
        <p:spPr>
          <a:xfrm>
            <a:off x="7391400" y="221811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1"/>
          </p:cNvCxnSpPr>
          <p:nvPr/>
        </p:nvCxnSpPr>
        <p:spPr>
          <a:xfrm>
            <a:off x="6508955" y="201388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4" idx="3"/>
          </p:cNvCxnSpPr>
          <p:nvPr/>
        </p:nvCxnSpPr>
        <p:spPr>
          <a:xfrm flipV="1">
            <a:off x="6605955" y="278347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078720" y="248185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out 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4148" y="2033454"/>
                <a:ext cx="786562" cy="369332"/>
              </a:xfrm>
              <a:prstGeom prst="rect">
                <a:avLst/>
              </a:prstGeom>
              <a:blipFill>
                <a:blip r:embed="rId2"/>
                <a:stretch>
                  <a:fillRect l="-6349" t="-10000" r="-476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urved Connector 8"/>
          <p:cNvCxnSpPr/>
          <p:nvPr/>
        </p:nvCxnSpPr>
        <p:spPr>
          <a:xfrm flipV="1">
            <a:off x="7596556" y="240998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42086" y="176658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21621" y="307072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h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44279" y="23542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20685" y="17241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73283" y="259465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v</a:t>
            </a:r>
            <a:r>
              <a:rPr lang="en-US" baseline="-25000" dirty="0" err="1">
                <a:solidFill>
                  <a:srgbClr val="000000"/>
                </a:solidFill>
              </a:rPr>
              <a:t>d</a:t>
            </a:r>
            <a:endParaRPr lang="en-US" baseline="-25000" dirty="0">
              <a:solidFill>
                <a:srgbClr val="000000"/>
              </a:solidFill>
            </a:endParaRPr>
          </a:p>
        </p:txBody>
      </p:sp>
      <p:cxnSp>
        <p:nvCxnSpPr>
          <p:cNvPr id="23" name="Straight Arrow Connector 22"/>
          <p:cNvCxnSpPr>
            <a:cxnSpLocks/>
            <a:stCxn id="24" idx="1"/>
          </p:cNvCxnSpPr>
          <p:nvPr/>
        </p:nvCxnSpPr>
        <p:spPr>
          <a:xfrm flipH="1" flipV="1">
            <a:off x="2057400" y="2594655"/>
            <a:ext cx="3962400" cy="151227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19800" y="3599097"/>
            <a:ext cx="274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size and direction of the feature associated with this weight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0187" y="4332773"/>
            <a:ext cx="196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perceptron update: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586761"/>
              </p:ext>
            </p:extLst>
          </p:nvPr>
        </p:nvGraphicFramePr>
        <p:xfrm>
          <a:off x="1590529" y="5631656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39800" imgH="228600" progId="Equation.3">
                  <p:embed/>
                </p:oleObj>
              </mc:Choice>
              <mc:Fallback>
                <p:oleObj name="Equation" r:id="rId3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529" y="5631656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5302716"/>
              </p:ext>
            </p:extLst>
          </p:nvPr>
        </p:nvGraphicFramePr>
        <p:xfrm>
          <a:off x="1668463" y="4740275"/>
          <a:ext cx="1781175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863600" imgH="228600" progId="Equation.3">
                  <p:embed/>
                </p:oleObj>
              </mc:Choice>
              <mc:Fallback>
                <p:oleObj name="Equation" r:id="rId5" imgW="8636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8463" y="4740275"/>
                        <a:ext cx="1781175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381000" y="5257800"/>
            <a:ext cx="2497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gradient descent update: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878724" y="4740275"/>
            <a:ext cx="321676" cy="471488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782691" y="5667925"/>
            <a:ext cx="321676" cy="471488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1002BCEB-7D1D-9E49-BE99-698CDF3FCB45}"/>
              </a:ext>
            </a:extLst>
          </p:cNvPr>
          <p:cNvSpPr/>
          <p:nvPr/>
        </p:nvSpPr>
        <p:spPr>
          <a:xfrm rot="16200000">
            <a:off x="1891179" y="2154430"/>
            <a:ext cx="228603" cy="325812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3752A1E0-56FB-4740-8028-F49394E71D7F}"/>
              </a:ext>
            </a:extLst>
          </p:cNvPr>
          <p:cNvSpPr/>
          <p:nvPr/>
        </p:nvSpPr>
        <p:spPr>
          <a:xfrm rot="16200000">
            <a:off x="4384480" y="1302239"/>
            <a:ext cx="238290" cy="2020507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82E7BE74-596B-784F-A410-A3AB1BA61916}"/>
              </a:ext>
            </a:extLst>
          </p:cNvPr>
          <p:cNvSpPr/>
          <p:nvPr/>
        </p:nvSpPr>
        <p:spPr>
          <a:xfrm rot="16200000">
            <a:off x="2716579" y="1723019"/>
            <a:ext cx="228601" cy="116925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F9EC055-3ACE-786B-5CBA-9C9AD981B013}"/>
                  </a:ext>
                </a:extLst>
              </p:cNvPr>
              <p:cNvSpPr txBox="1"/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F9EC055-3ACE-786B-5CBA-9C9AD981B0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787" y="1684250"/>
                <a:ext cx="5659242" cy="430887"/>
              </a:xfrm>
              <a:prstGeom prst="rect">
                <a:avLst/>
              </a:prstGeom>
              <a:blipFill>
                <a:blip r:embed="rId7"/>
                <a:stretch>
                  <a:fillRect t="-5714" b="-3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55262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: the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29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6600"/>
                </a:solidFill>
              </a:rPr>
              <a:t>Gradient descent </a:t>
            </a:r>
            <a:r>
              <a:rPr lang="en-US" dirty="0"/>
              <a:t>method for learning weights by optimizing a loss function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output of all nodes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calculate the updates directly for the output layer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“</a:t>
            </a:r>
            <a:r>
              <a:rPr lang="en-US" dirty="0" err="1"/>
              <a:t>backpropagate</a:t>
            </a:r>
            <a:r>
              <a:rPr lang="en-US" dirty="0"/>
              <a:t>” errors through hidden layers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4038819"/>
              </p:ext>
            </p:extLst>
          </p:nvPr>
        </p:nvGraphicFramePr>
        <p:xfrm>
          <a:off x="2947988" y="2628900"/>
          <a:ext cx="25384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71600" imgH="431800" progId="Equation.3">
                  <p:embed/>
                </p:oleObj>
              </mc:Choice>
              <mc:Fallback>
                <p:oleObj name="Equation" r:id="rId2" imgW="1371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47988" y="2628900"/>
                        <a:ext cx="25384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533400" y="5867400"/>
            <a:ext cx="7924800" cy="609600"/>
          </a:xfrm>
          <a:prstGeom prst="rect">
            <a:avLst/>
          </a:prstGeom>
          <a:solidFill>
            <a:srgbClr val="FF6600">
              <a:alpha val="36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9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3276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38862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4419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4114800" y="5180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29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40386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9530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4572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3200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3390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3810000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4000500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4343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533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3200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3505200" y="38092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3695700" y="36187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4038600" y="32758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3505200" y="36568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38100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4108263" y="38788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4374963" y="36121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3803464" y="34663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4108264" y="36187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4343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4641663" y="38157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3536763" y="46027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3886200" y="47998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4076701" y="47932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4451164" y="45712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4115594" y="56372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3581400" y="2209800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inputs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3124200" y="2133600"/>
            <a:ext cx="2209800" cy="609600"/>
          </a:xfrm>
          <a:prstGeom prst="rect">
            <a:avLst/>
          </a:prstGeom>
          <a:solidFill>
            <a:srgbClr val="FF66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91200" y="1981200"/>
            <a:ext cx="3047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some inputs are provided/entered</a:t>
            </a:r>
          </a:p>
        </p:txBody>
      </p:sp>
    </p:spTree>
    <p:extLst>
      <p:ext uri="{BB962C8B-B14F-4D97-AF65-F5344CB8AC3E}">
        <p14:creationId xmlns:p14="http://schemas.microsoft.com/office/powerpoint/2010/main" val="34526652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38375" y="2878453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038376" y="4326253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486175" y="3640453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38400" y="2873989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62200" y="4250054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819176" y="3104821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805808" y="4554854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837611" y="4030699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819176" y="3268699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4603730" y="3436220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700730" y="4205808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173495" y="3904190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988923" y="345578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778127" y="3358514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37611" y="3887544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4167331" y="3070323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4167331" y="4518123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5691331" y="3832323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62291" y="2873989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62291" y="4638257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4167331" y="37028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17993" y="368897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015460" y="3146523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68058" y="401698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3177992" y="2700991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214491" y="2950189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21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14491" y="3266657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31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39444" y="4169389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w</a:t>
            </a:r>
            <a:r>
              <a:rPr lang="en-US" baseline="-25000" dirty="0" err="1">
                <a:solidFill>
                  <a:srgbClr val="FF0000"/>
                </a:solidFill>
              </a:rPr>
              <a:t>dm</a:t>
            </a:r>
            <a:endParaRPr lang="en-US" baseline="-25000" dirty="0">
              <a:solidFill>
                <a:srgbClr val="FF000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97990" y="1752600"/>
            <a:ext cx="73386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3. “</a:t>
            </a:r>
            <a:r>
              <a:rPr lang="en-US" sz="2400" dirty="0" err="1"/>
              <a:t>backpropagate</a:t>
            </a:r>
            <a:r>
              <a:rPr lang="en-US" sz="2400" dirty="0"/>
              <a:t>” errors through hidden layers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66800" y="6101534"/>
            <a:ext cx="7142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Want to take a small step towards decreasing loss. How?</a:t>
            </a:r>
          </a:p>
        </p:txBody>
      </p:sp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261553"/>
              </p:ext>
            </p:extLst>
          </p:nvPr>
        </p:nvGraphicFramePr>
        <p:xfrm>
          <a:off x="2795588" y="5143500"/>
          <a:ext cx="25384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71600" imgH="431800" progId="Equation.3">
                  <p:embed/>
                </p:oleObj>
              </mc:Choice>
              <mc:Fallback>
                <p:oleObj name="Equation" r:id="rId2" imgW="1371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95588" y="5143500"/>
                        <a:ext cx="25384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88377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193281"/>
              </p:ext>
            </p:extLst>
          </p:nvPr>
        </p:nvGraphicFramePr>
        <p:xfrm>
          <a:off x="544513" y="2049463"/>
          <a:ext cx="2795587" cy="84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11300" imgH="457200" progId="Equation.3">
                  <p:embed/>
                </p:oleObj>
              </mc:Choice>
              <mc:Fallback>
                <p:oleObj name="Equation" r:id="rId2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513" y="2049463"/>
                        <a:ext cx="2795587" cy="846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1647864"/>
              </p:ext>
            </p:extLst>
          </p:nvPr>
        </p:nvGraphicFramePr>
        <p:xfrm>
          <a:off x="1258888" y="4060825"/>
          <a:ext cx="3570287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30400" imgH="444500" progId="Equation.3">
                  <p:embed/>
                </p:oleObj>
              </mc:Choice>
              <mc:Fallback>
                <p:oleObj name="Equation" r:id="rId4" imgW="1930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8888" y="4060825"/>
                        <a:ext cx="3570287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090349"/>
              </p:ext>
            </p:extLst>
          </p:nvPr>
        </p:nvGraphicFramePr>
        <p:xfrm>
          <a:off x="1295400" y="4953000"/>
          <a:ext cx="3148013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701800" imgH="444500" progId="Equation.3">
                  <p:embed/>
                </p:oleObj>
              </mc:Choice>
              <mc:Fallback>
                <p:oleObj name="Equation" r:id="rId6" imgW="1701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95400" y="4953000"/>
                        <a:ext cx="3148013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464005"/>
              </p:ext>
            </p:extLst>
          </p:nvPr>
        </p:nvGraphicFramePr>
        <p:xfrm>
          <a:off x="1311275" y="5808662"/>
          <a:ext cx="3641725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968500" imgH="444500" progId="Equation.3">
                  <p:embed/>
                </p:oleObj>
              </mc:Choice>
              <mc:Fallback>
                <p:oleObj name="Equation" r:id="rId8" imgW="1968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311275" y="5808662"/>
                        <a:ext cx="3641725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605521"/>
              </p:ext>
            </p:extLst>
          </p:nvPr>
        </p:nvGraphicFramePr>
        <p:xfrm>
          <a:off x="5003800" y="3352800"/>
          <a:ext cx="1270000" cy="376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685800" imgH="203200" progId="Equation.3">
                  <p:embed/>
                </p:oleObj>
              </mc:Choice>
              <mc:Fallback>
                <p:oleObj name="Equation" r:id="rId10" imgW="685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3800" y="3352800"/>
                        <a:ext cx="1270000" cy="376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Oval 39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5"/>
            <a:endCxn id="41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8" name="Rectangle 57"/>
          <p:cNvSpPr/>
          <p:nvPr/>
        </p:nvSpPr>
        <p:spPr>
          <a:xfrm>
            <a:off x="4648200" y="1371600"/>
            <a:ext cx="4495800" cy="1833563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itle 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layer weights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0A31182-A4C1-CA4A-9FEE-0E4D872D59A0}"/>
                  </a:ext>
                </a:extLst>
              </p:cNvPr>
              <p:cNvSpPr txBox="1"/>
              <p:nvPr/>
            </p:nvSpPr>
            <p:spPr>
              <a:xfrm>
                <a:off x="1225434" y="3182811"/>
                <a:ext cx="2935547" cy="619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𝑑𝑤</m:t>
                          </m:r>
                          <m:r>
                            <a:rPr lang="en-US" sz="2000" b="0" i="1" baseline="-25000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den>
                      </m:f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0" i="1" baseline="3000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0A31182-A4C1-CA4A-9FEE-0E4D872D59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5434" y="3182811"/>
                <a:ext cx="2935547" cy="619721"/>
              </a:xfrm>
              <a:prstGeom prst="rect">
                <a:avLst/>
              </a:prstGeom>
              <a:blipFill>
                <a:blip r:embed="rId13"/>
                <a:stretch>
                  <a:fillRect t="-2041" b="-20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8512F08F-C248-404D-99FA-F1EDC71AB839}"/>
              </a:ext>
            </a:extLst>
          </p:cNvPr>
          <p:cNvSpPr txBox="1"/>
          <p:nvPr/>
        </p:nvSpPr>
        <p:spPr>
          <a:xfrm>
            <a:off x="5478620" y="6034365"/>
            <a:ext cx="1075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latin typeface="+mj-lt"/>
              </a:rPr>
              <a:t>chain rule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1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1"/>
      <p:bldP spid="3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28"/>
          <p:cNvGraphicFramePr>
            <a:graphicFrameLocks noChangeAspect="1"/>
          </p:cNvGraphicFramePr>
          <p:nvPr/>
        </p:nvGraphicFramePr>
        <p:xfrm>
          <a:off x="544513" y="2049463"/>
          <a:ext cx="2795587" cy="84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11300" imgH="457200" progId="Equation.3">
                  <p:embed/>
                </p:oleObj>
              </mc:Choice>
              <mc:Fallback>
                <p:oleObj name="Equation" r:id="rId2" imgW="1511300" imgH="457200" progId="Equation.3">
                  <p:embed/>
                  <p:pic>
                    <p:nvPicPr>
                      <p:cNvPr id="29" name="Object 2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513" y="2049463"/>
                        <a:ext cx="2795587" cy="846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Oval 39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5"/>
            <a:endCxn id="41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8" name="Rectangle 57"/>
          <p:cNvSpPr/>
          <p:nvPr/>
        </p:nvSpPr>
        <p:spPr>
          <a:xfrm>
            <a:off x="4648200" y="1371600"/>
            <a:ext cx="4495800" cy="1833563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itle 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layer weights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10B0E5F-1FBD-7D48-AAF2-B3862FDFB032}"/>
                  </a:ext>
                </a:extLst>
              </p:cNvPr>
              <p:cNvSpPr txBox="1"/>
              <p:nvPr/>
            </p:nvSpPr>
            <p:spPr>
              <a:xfrm>
                <a:off x="829661" y="4572000"/>
                <a:ext cx="748467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Remember: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𝑘𝑗</m:t>
                    </m:r>
                  </m:oMath>
                </a14:m>
                <a:r>
                  <a:rPr lang="en-US" sz="2400" dirty="0"/>
                  <a:t> is the weight for hidden node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/>
                  <a:t> from input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sz="2400" baseline="-25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10B0E5F-1FBD-7D48-AAF2-B3862FDFB0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661" y="4572000"/>
                <a:ext cx="7484678" cy="461665"/>
              </a:xfrm>
              <a:prstGeom prst="rect">
                <a:avLst/>
              </a:prstGeom>
              <a:blipFill>
                <a:blip r:embed="rId5"/>
                <a:stretch>
                  <a:fillRect l="-1356" t="-10811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435030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layer weights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599309"/>
              </p:ext>
            </p:extLst>
          </p:nvPr>
        </p:nvGraphicFramePr>
        <p:xfrm>
          <a:off x="369349" y="2618231"/>
          <a:ext cx="3641725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968500" imgH="444500" progId="Equation.3">
                  <p:embed/>
                </p:oleObj>
              </mc:Choice>
              <mc:Fallback>
                <p:oleObj name="Equation" r:id="rId3" imgW="1968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349" y="2618231"/>
                        <a:ext cx="3641725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Oval 4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5"/>
            <a:endCxn id="6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7706963"/>
              </p:ext>
            </p:extLst>
          </p:nvPr>
        </p:nvGraphicFramePr>
        <p:xfrm>
          <a:off x="358775" y="3598863"/>
          <a:ext cx="3663950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81200" imgH="444500" progId="Equation.3">
                  <p:embed/>
                </p:oleObj>
              </mc:Choice>
              <mc:Fallback>
                <p:oleObj name="Equation" r:id="rId5" imgW="1981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775" y="3598863"/>
                        <a:ext cx="3663950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447616" y="3697069"/>
                <a:ext cx="43915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derivative of the other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components are not affected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 baseline="-25000" dirty="0" err="1">
                        <a:latin typeface="Cambria Math" panose="02040503050406030204" pitchFamily="18" charset="0"/>
                      </a:rPr>
                      <m:t>𝑘𝑗</m:t>
                    </m:r>
                  </m:oMath>
                </a14:m>
                <a:endParaRPr lang="en-US" baseline="-25000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7616" y="3697069"/>
                <a:ext cx="4391584" cy="646331"/>
              </a:xfrm>
              <a:prstGeom prst="rect">
                <a:avLst/>
              </a:prstGeom>
              <a:blipFill>
                <a:blip r:embed="rId7"/>
                <a:stretch>
                  <a:fillRect l="-1156" t="-3774" r="-1445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9943371"/>
              </p:ext>
            </p:extLst>
          </p:nvPr>
        </p:nvGraphicFramePr>
        <p:xfrm>
          <a:off x="346075" y="4665663"/>
          <a:ext cx="3689350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993900" imgH="444500" progId="Equation.3">
                  <p:embed/>
                </p:oleObj>
              </mc:Choice>
              <mc:Fallback>
                <p:oleObj name="Equation" r:id="rId8" imgW="19939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46075" y="4665663"/>
                        <a:ext cx="3689350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105942"/>
              </p:ext>
            </p:extLst>
          </p:nvPr>
        </p:nvGraphicFramePr>
        <p:xfrm>
          <a:off x="346075" y="5638800"/>
          <a:ext cx="4418013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387600" imgH="444500" progId="Equation.3">
                  <p:embed/>
                </p:oleObj>
              </mc:Choice>
              <mc:Fallback>
                <p:oleObj name="Equation" r:id="rId10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46075" y="5638800"/>
                        <a:ext cx="4418013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4648200" y="1371600"/>
            <a:ext cx="4495800" cy="1833563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D26996C-3397-2F41-95BE-BDB28E47B62E}"/>
                  </a:ext>
                </a:extLst>
              </p:cNvPr>
              <p:cNvSpPr txBox="1"/>
              <p:nvPr/>
            </p:nvSpPr>
            <p:spPr>
              <a:xfrm>
                <a:off x="4638423" y="4941331"/>
                <a:ext cx="15828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baseline="-25000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is a constant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D26996C-3397-2F41-95BE-BDB28E47B6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8423" y="4941331"/>
                <a:ext cx="1582806" cy="369332"/>
              </a:xfrm>
              <a:prstGeom prst="rect">
                <a:avLst/>
              </a:prstGeom>
              <a:blipFill>
                <a:blip r:embed="rId12"/>
                <a:stretch>
                  <a:fillRect t="-10000" r="-158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A782FAD-BAEA-6044-92BD-F0D22BA33454}"/>
                  </a:ext>
                </a:extLst>
              </p:cNvPr>
              <p:cNvSpPr txBox="1"/>
              <p:nvPr/>
            </p:nvSpPr>
            <p:spPr>
              <a:xfrm>
                <a:off x="5188220" y="5873152"/>
                <a:ext cx="16561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i="1" baseline="-25000" dirty="0" err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𝑤𝑘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A782FAD-BAEA-6044-92BD-F0D22BA334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8220" y="5873152"/>
                <a:ext cx="1656159" cy="369332"/>
              </a:xfrm>
              <a:prstGeom prst="rect">
                <a:avLst/>
              </a:prstGeom>
              <a:blipFill>
                <a:blip r:embed="rId1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045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8" grpId="0"/>
      <p:bldP spid="2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layer weights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832092"/>
              </p:ext>
            </p:extLst>
          </p:nvPr>
        </p:nvGraphicFramePr>
        <p:xfrm>
          <a:off x="304800" y="3352800"/>
          <a:ext cx="4418013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387600" imgH="444500" progId="Equation.3">
                  <p:embed/>
                </p:oleObj>
              </mc:Choice>
              <mc:Fallback>
                <p:oleObj name="Equation" r:id="rId2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" y="3352800"/>
                        <a:ext cx="4418013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854301"/>
              </p:ext>
            </p:extLst>
          </p:nvPr>
        </p:nvGraphicFramePr>
        <p:xfrm>
          <a:off x="304800" y="4267200"/>
          <a:ext cx="5051426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30500" imgH="444500" progId="Equation.3">
                  <p:embed/>
                </p:oleObj>
              </mc:Choice>
              <mc:Fallback>
                <p:oleObj name="Equation" r:id="rId4" imgW="273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4267200"/>
                        <a:ext cx="5051426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3310087"/>
              </p:ext>
            </p:extLst>
          </p:nvPr>
        </p:nvGraphicFramePr>
        <p:xfrm>
          <a:off x="384175" y="5445125"/>
          <a:ext cx="4111625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222500" imgH="228600" progId="Equation.3">
                  <p:embed/>
                </p:oleObj>
              </mc:Choice>
              <mc:Fallback>
                <p:oleObj name="Equation" r:id="rId6" imgW="222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175" y="5445125"/>
                        <a:ext cx="4111625" cy="422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Oval 7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5"/>
            <a:endCxn id="9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371600"/>
            <a:ext cx="4495800" cy="1833563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557914"/>
              </p:ext>
            </p:extLst>
          </p:nvPr>
        </p:nvGraphicFramePr>
        <p:xfrm>
          <a:off x="5233988" y="5289550"/>
          <a:ext cx="1809750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977900" imgH="393700" progId="Equation.3">
                  <p:embed/>
                </p:oleObj>
              </mc:Choice>
              <mc:Fallback>
                <p:oleObj name="Equation" r:id="rId8" imgW="977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33988" y="5289550"/>
                        <a:ext cx="1809750" cy="73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2D0D478F-045A-2042-8255-1E5E6E2C651D}"/>
              </a:ext>
            </a:extLst>
          </p:cNvPr>
          <p:cNvSpPr txBox="1"/>
          <p:nvPr/>
        </p:nvSpPr>
        <p:spPr>
          <a:xfrm>
            <a:off x="5903493" y="4421921"/>
            <a:ext cx="1075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latin typeface="+mj-lt"/>
              </a:rPr>
              <a:t>chain rule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5DA0D48-E309-A542-B478-A4D8A57AFDF4}"/>
                  </a:ext>
                </a:extLst>
              </p:cNvPr>
              <p:cNvSpPr txBox="1"/>
              <p:nvPr/>
            </p:nvSpPr>
            <p:spPr>
              <a:xfrm>
                <a:off x="381000" y="6224587"/>
                <a:ext cx="4594784" cy="332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000" i="1" baseline="-2500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·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5DA0D48-E309-A542-B478-A4D8A57AFD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6224587"/>
                <a:ext cx="4594784" cy="332463"/>
              </a:xfrm>
              <a:prstGeom prst="rect">
                <a:avLst/>
              </a:prstGeom>
              <a:blipFill>
                <a:blip r:embed="rId10"/>
                <a:stretch>
                  <a:fillRect r="-1381"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361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620801"/>
              </p:ext>
            </p:extLst>
          </p:nvPr>
        </p:nvGraphicFramePr>
        <p:xfrm>
          <a:off x="192088" y="152400"/>
          <a:ext cx="2249487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60500" imgH="444500" progId="Equation.3">
                  <p:embed/>
                </p:oleObj>
              </mc:Choice>
              <mc:Fallback>
                <p:oleObj name="Equation" r:id="rId2" imgW="146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2088" y="152400"/>
                        <a:ext cx="2249487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9439461"/>
              </p:ext>
            </p:extLst>
          </p:nvPr>
        </p:nvGraphicFramePr>
        <p:xfrm>
          <a:off x="744538" y="974725"/>
          <a:ext cx="1874837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84300" imgH="444500" progId="Equation.3">
                  <p:embed/>
                </p:oleObj>
              </mc:Choice>
              <mc:Fallback>
                <p:oleObj name="Equation" r:id="rId4" imgW="13843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4538" y="974725"/>
                        <a:ext cx="1874837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050935"/>
              </p:ext>
            </p:extLst>
          </p:nvPr>
        </p:nvGraphicFramePr>
        <p:xfrm>
          <a:off x="742950" y="1630363"/>
          <a:ext cx="2682875" cy="617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879600" imgH="431800" progId="Equation.3">
                  <p:embed/>
                </p:oleObj>
              </mc:Choice>
              <mc:Fallback>
                <p:oleObj name="Equation" r:id="rId6" imgW="1879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2950" y="1630363"/>
                        <a:ext cx="2682875" cy="617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749838"/>
              </p:ext>
            </p:extLst>
          </p:nvPr>
        </p:nvGraphicFramePr>
        <p:xfrm>
          <a:off x="4419600" y="76200"/>
          <a:ext cx="2416916" cy="73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511300" imgH="457200" progId="Equation.3">
                  <p:embed/>
                </p:oleObj>
              </mc:Choice>
              <mc:Fallback>
                <p:oleObj name="Equation" r:id="rId8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19600" y="76200"/>
                        <a:ext cx="2416916" cy="73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098274"/>
              </p:ext>
            </p:extLst>
          </p:nvPr>
        </p:nvGraphicFramePr>
        <p:xfrm>
          <a:off x="5029200" y="924351"/>
          <a:ext cx="2209800" cy="675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498600" imgH="457200" progId="Equation.3">
                  <p:embed/>
                </p:oleObj>
              </mc:Choice>
              <mc:Fallback>
                <p:oleObj name="Equation" r:id="rId10" imgW="1498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29200" y="924351"/>
                        <a:ext cx="2209800" cy="675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8451829"/>
              </p:ext>
            </p:extLst>
          </p:nvPr>
        </p:nvGraphicFramePr>
        <p:xfrm>
          <a:off x="5029200" y="1562760"/>
          <a:ext cx="2971800" cy="684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930400" imgH="444500" progId="Equation.3">
                  <p:embed/>
                </p:oleObj>
              </mc:Choice>
              <mc:Fallback>
                <p:oleObj name="Equation" r:id="rId12" imgW="1930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29200" y="1562760"/>
                        <a:ext cx="2971800" cy="684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2417239"/>
              </p:ext>
            </p:extLst>
          </p:nvPr>
        </p:nvGraphicFramePr>
        <p:xfrm>
          <a:off x="5029200" y="2232417"/>
          <a:ext cx="2646854" cy="690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701800" imgH="444500" progId="Equation.3">
                  <p:embed/>
                </p:oleObj>
              </mc:Choice>
              <mc:Fallback>
                <p:oleObj name="Equation" r:id="rId14" imgW="1701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029200" y="2232417"/>
                        <a:ext cx="2646854" cy="6900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690113"/>
              </p:ext>
            </p:extLst>
          </p:nvPr>
        </p:nvGraphicFramePr>
        <p:xfrm>
          <a:off x="4999959" y="2895600"/>
          <a:ext cx="3124200" cy="704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968500" imgH="444500" progId="Equation.3">
                  <p:embed/>
                </p:oleObj>
              </mc:Choice>
              <mc:Fallback>
                <p:oleObj name="Equation" r:id="rId16" imgW="1968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999959" y="2895600"/>
                        <a:ext cx="3124200" cy="704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2934233"/>
              </p:ext>
            </p:extLst>
          </p:nvPr>
        </p:nvGraphicFramePr>
        <p:xfrm>
          <a:off x="742950" y="2257425"/>
          <a:ext cx="2540000" cy="66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1651000" imgH="431800" progId="Equation.3">
                  <p:embed/>
                </p:oleObj>
              </mc:Choice>
              <mc:Fallback>
                <p:oleObj name="Equation" r:id="rId18" imgW="1651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42950" y="2257425"/>
                        <a:ext cx="2540000" cy="665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4760235"/>
              </p:ext>
            </p:extLst>
          </p:nvPr>
        </p:nvGraphicFramePr>
        <p:xfrm>
          <a:off x="760413" y="2895600"/>
          <a:ext cx="3074987" cy="69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1917700" imgH="431800" progId="Equation.3">
                  <p:embed/>
                </p:oleObj>
              </mc:Choice>
              <mc:Fallback>
                <p:oleObj name="Equation" r:id="rId20" imgW="1917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60413" y="2895600"/>
                        <a:ext cx="3074987" cy="69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369707"/>
              </p:ext>
            </p:extLst>
          </p:nvPr>
        </p:nvGraphicFramePr>
        <p:xfrm>
          <a:off x="5033958" y="3733801"/>
          <a:ext cx="2890842" cy="647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1981200" imgH="444500" progId="Equation.3">
                  <p:embed/>
                </p:oleObj>
              </mc:Choice>
              <mc:Fallback>
                <p:oleObj name="Equation" r:id="rId22" imgW="1981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033958" y="3733801"/>
                        <a:ext cx="2890842" cy="647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580138"/>
              </p:ext>
            </p:extLst>
          </p:nvPr>
        </p:nvGraphicFramePr>
        <p:xfrm>
          <a:off x="5005208" y="4343400"/>
          <a:ext cx="3118951" cy="693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1993900" imgH="444500" progId="Equation.3">
                  <p:embed/>
                </p:oleObj>
              </mc:Choice>
              <mc:Fallback>
                <p:oleObj name="Equation" r:id="rId24" imgW="19939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005208" y="4343400"/>
                        <a:ext cx="3118951" cy="6938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28360"/>
              </p:ext>
            </p:extLst>
          </p:nvPr>
        </p:nvGraphicFramePr>
        <p:xfrm>
          <a:off x="5008509" y="4937674"/>
          <a:ext cx="3774143" cy="7011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2387600" imgH="444500" progId="Equation.3">
                  <p:embed/>
                </p:oleObj>
              </mc:Choice>
              <mc:Fallback>
                <p:oleObj name="Equation" r:id="rId26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008509" y="4937674"/>
                        <a:ext cx="3774143" cy="7011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740758"/>
              </p:ext>
            </p:extLst>
          </p:nvPr>
        </p:nvGraphicFramePr>
        <p:xfrm>
          <a:off x="5029200" y="5577926"/>
          <a:ext cx="3657600" cy="594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8" imgW="2730500" imgH="444500" progId="Equation.3">
                  <p:embed/>
                </p:oleObj>
              </mc:Choice>
              <mc:Fallback>
                <p:oleObj name="Equation" r:id="rId28" imgW="273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5029200" y="5577926"/>
                        <a:ext cx="3657600" cy="594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609600" y="3647567"/>
            <a:ext cx="7924800" cy="1003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09600" y="6151643"/>
            <a:ext cx="7924800" cy="1003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355457" y="4588897"/>
            <a:ext cx="2518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What happened here?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8B78612-D92C-5946-9466-F580C159AE0C}"/>
                  </a:ext>
                </a:extLst>
              </p:cNvPr>
              <p:cNvSpPr txBox="1"/>
              <p:nvPr/>
            </p:nvSpPr>
            <p:spPr>
              <a:xfrm>
                <a:off x="4858382" y="6358942"/>
                <a:ext cx="42083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·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8B78612-D92C-5946-9466-F580C159AE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8382" y="6358942"/>
                <a:ext cx="4208332" cy="276999"/>
              </a:xfrm>
              <a:prstGeom prst="rect">
                <a:avLst/>
              </a:prstGeom>
              <a:blipFill>
                <a:blip r:embed="rId31"/>
                <a:stretch>
                  <a:fillRect r="-602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D006F91-9BDB-5F4A-925A-B68303C518CD}"/>
                  </a:ext>
                </a:extLst>
              </p:cNvPr>
              <p:cNvSpPr txBox="1"/>
              <p:nvPr/>
            </p:nvSpPr>
            <p:spPr>
              <a:xfrm>
                <a:off x="685800" y="6343552"/>
                <a:ext cx="317042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D006F91-9BDB-5F4A-925A-B68303C518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6343552"/>
                <a:ext cx="3170420" cy="307777"/>
              </a:xfrm>
              <a:prstGeom prst="rect">
                <a:avLst/>
              </a:prstGeom>
              <a:blipFill>
                <a:blip r:embed="rId32"/>
                <a:stretch>
                  <a:fillRect l="-400" t="-4000" r="-2400" b="-3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22777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95178"/>
              </p:ext>
            </p:extLst>
          </p:nvPr>
        </p:nvGraphicFramePr>
        <p:xfrm>
          <a:off x="457200" y="457200"/>
          <a:ext cx="3124200" cy="704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68500" imgH="444500" progId="Equation.3">
                  <p:embed/>
                </p:oleObj>
              </mc:Choice>
              <mc:Fallback>
                <p:oleObj name="Equation" r:id="rId2" imgW="1968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" y="457200"/>
                        <a:ext cx="3124200" cy="704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064372"/>
              </p:ext>
            </p:extLst>
          </p:nvPr>
        </p:nvGraphicFramePr>
        <p:xfrm>
          <a:off x="491199" y="1295401"/>
          <a:ext cx="2890842" cy="647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81200" imgH="444500" progId="Equation.3">
                  <p:embed/>
                </p:oleObj>
              </mc:Choice>
              <mc:Fallback>
                <p:oleObj name="Equation" r:id="rId4" imgW="1981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1199" y="1295401"/>
                        <a:ext cx="2890842" cy="647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87247"/>
              </p:ext>
            </p:extLst>
          </p:nvPr>
        </p:nvGraphicFramePr>
        <p:xfrm>
          <a:off x="462449" y="1905000"/>
          <a:ext cx="3118951" cy="693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993900" imgH="444500" progId="Equation.3">
                  <p:embed/>
                </p:oleObj>
              </mc:Choice>
              <mc:Fallback>
                <p:oleObj name="Equation" r:id="rId6" imgW="19939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2449" y="1905000"/>
                        <a:ext cx="3118951" cy="6938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5879963"/>
              </p:ext>
            </p:extLst>
          </p:nvPr>
        </p:nvGraphicFramePr>
        <p:xfrm>
          <a:off x="465750" y="2499274"/>
          <a:ext cx="3774143" cy="7011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387600" imgH="444500" progId="Equation.3">
                  <p:embed/>
                </p:oleObj>
              </mc:Choice>
              <mc:Fallback>
                <p:oleObj name="Equation" r:id="rId8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5750" y="2499274"/>
                        <a:ext cx="3774143" cy="7011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378185"/>
              </p:ext>
            </p:extLst>
          </p:nvPr>
        </p:nvGraphicFramePr>
        <p:xfrm>
          <a:off x="486441" y="3139526"/>
          <a:ext cx="3657600" cy="594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730500" imgH="444500" progId="Equation.3">
                  <p:embed/>
                </p:oleObj>
              </mc:Choice>
              <mc:Fallback>
                <p:oleObj name="Equation" r:id="rId10" imgW="273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6441" y="3139526"/>
                        <a:ext cx="3657600" cy="594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4331413"/>
              </p:ext>
            </p:extLst>
          </p:nvPr>
        </p:nvGraphicFramePr>
        <p:xfrm>
          <a:off x="452983" y="3851048"/>
          <a:ext cx="3310058" cy="339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2222500" imgH="228600" progId="Equation.3">
                  <p:embed/>
                </p:oleObj>
              </mc:Choice>
              <mc:Fallback>
                <p:oleObj name="Equation" r:id="rId12" imgW="222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52983" y="3851048"/>
                        <a:ext cx="3310058" cy="339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257841" y="1219200"/>
            <a:ext cx="37338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57841" y="3723276"/>
            <a:ext cx="37338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4" idx="5"/>
            <a:endCxn id="25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3" name="Oval 42"/>
          <p:cNvSpPr/>
          <p:nvPr/>
        </p:nvSpPr>
        <p:spPr>
          <a:xfrm>
            <a:off x="3048000" y="533400"/>
            <a:ext cx="715041" cy="457200"/>
          </a:xfrm>
          <a:prstGeom prst="ellipse">
            <a:avLst/>
          </a:prstGeom>
          <a:noFill/>
          <a:ln w="28575" cmpd="sng"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5" name="Straight Arrow Connector 44"/>
          <p:cNvCxnSpPr>
            <a:stCxn id="43" idx="6"/>
          </p:cNvCxnSpPr>
          <p:nvPr/>
        </p:nvCxnSpPr>
        <p:spPr>
          <a:xfrm>
            <a:off x="3763041" y="762000"/>
            <a:ext cx="3856959" cy="1965199"/>
          </a:xfrm>
          <a:prstGeom prst="straightConnector1">
            <a:avLst/>
          </a:prstGeom>
          <a:ln>
            <a:solidFill>
              <a:srgbClr val="FF6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819179" y="772287"/>
            <a:ext cx="381222" cy="457200"/>
          </a:xfrm>
          <a:prstGeom prst="ellipse">
            <a:avLst/>
          </a:prstGeom>
          <a:noFill/>
          <a:ln w="28575" cmpd="sng">
            <a:solidFill>
              <a:srgbClr val="00009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3200401" y="1161303"/>
            <a:ext cx="2307452" cy="862281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2674883" y="4876800"/>
                <a:ext cx="42954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0000FF"/>
                    </a:solidFill>
                  </a:rPr>
                  <a:t>What is the slope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000" b="0" i="1" baseline="-25000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>
                    <a:solidFill>
                      <a:srgbClr val="0000FF"/>
                    </a:solidFill>
                  </a:rPr>
                  <a:t> with respect to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2000" i="1" baseline="-25000" dirty="0" err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𝑘𝑗</m:t>
                    </m:r>
                  </m:oMath>
                </a14:m>
                <a:endParaRPr lang="en-US" sz="2000" baseline="-250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4883" y="4876800"/>
                <a:ext cx="4295407" cy="400110"/>
              </a:xfrm>
              <a:prstGeom prst="rect">
                <a:avLst/>
              </a:prstGeom>
              <a:blipFill>
                <a:blip r:embed="rId15"/>
                <a:stretch>
                  <a:fillRect l="-1475" t="-9375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83755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1872850"/>
              </p:ext>
            </p:extLst>
          </p:nvPr>
        </p:nvGraphicFramePr>
        <p:xfrm>
          <a:off x="457200" y="457200"/>
          <a:ext cx="3124200" cy="704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68500" imgH="444500" progId="Equation.3">
                  <p:embed/>
                </p:oleObj>
              </mc:Choice>
              <mc:Fallback>
                <p:oleObj name="Equation" r:id="rId2" imgW="1968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" y="457200"/>
                        <a:ext cx="3124200" cy="704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7561835"/>
              </p:ext>
            </p:extLst>
          </p:nvPr>
        </p:nvGraphicFramePr>
        <p:xfrm>
          <a:off x="491199" y="1295401"/>
          <a:ext cx="2890842" cy="647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81200" imgH="444500" progId="Equation.3">
                  <p:embed/>
                </p:oleObj>
              </mc:Choice>
              <mc:Fallback>
                <p:oleObj name="Equation" r:id="rId4" imgW="1981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1199" y="1295401"/>
                        <a:ext cx="2890842" cy="647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928779"/>
              </p:ext>
            </p:extLst>
          </p:nvPr>
        </p:nvGraphicFramePr>
        <p:xfrm>
          <a:off x="462449" y="1905000"/>
          <a:ext cx="3118951" cy="693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993900" imgH="444500" progId="Equation.3">
                  <p:embed/>
                </p:oleObj>
              </mc:Choice>
              <mc:Fallback>
                <p:oleObj name="Equation" r:id="rId6" imgW="19939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2449" y="1905000"/>
                        <a:ext cx="3118951" cy="6938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425857"/>
              </p:ext>
            </p:extLst>
          </p:nvPr>
        </p:nvGraphicFramePr>
        <p:xfrm>
          <a:off x="465750" y="2499274"/>
          <a:ext cx="3774143" cy="7011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387600" imgH="444500" progId="Equation.3">
                  <p:embed/>
                </p:oleObj>
              </mc:Choice>
              <mc:Fallback>
                <p:oleObj name="Equation" r:id="rId8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5750" y="2499274"/>
                        <a:ext cx="3774143" cy="7011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8923172"/>
              </p:ext>
            </p:extLst>
          </p:nvPr>
        </p:nvGraphicFramePr>
        <p:xfrm>
          <a:off x="486441" y="3139526"/>
          <a:ext cx="3657600" cy="594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730500" imgH="444500" progId="Equation.3">
                  <p:embed/>
                </p:oleObj>
              </mc:Choice>
              <mc:Fallback>
                <p:oleObj name="Equation" r:id="rId10" imgW="2730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6441" y="3139526"/>
                        <a:ext cx="3657600" cy="594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2978492"/>
              </p:ext>
            </p:extLst>
          </p:nvPr>
        </p:nvGraphicFramePr>
        <p:xfrm>
          <a:off x="452983" y="3851048"/>
          <a:ext cx="3310058" cy="339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2222500" imgH="228600" progId="Equation.3">
                  <p:embed/>
                </p:oleObj>
              </mc:Choice>
              <mc:Fallback>
                <p:oleObj name="Equation" r:id="rId12" imgW="222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52983" y="3851048"/>
                        <a:ext cx="3310058" cy="339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257841" y="1219200"/>
            <a:ext cx="37338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57841" y="3723276"/>
            <a:ext cx="37338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6368236" y="1701462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816036" y="2463462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768261" y="1696998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5149037" y="192783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4" idx="5"/>
            <a:endCxn id="25" idx="1"/>
          </p:cNvCxnSpPr>
          <p:nvPr/>
        </p:nvCxnSpPr>
        <p:spPr>
          <a:xfrm>
            <a:off x="6933591" y="2259229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503356" y="2727199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318784" y="22787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5107988" y="2154198"/>
            <a:ext cx="1246881" cy="30926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309795" y="2297422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flipV="1">
            <a:off x="6497192" y="1893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/>
          <p:nvPr/>
        </p:nvCxnSpPr>
        <p:spPr>
          <a:xfrm flipV="1">
            <a:off x="8021192" y="2655332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992152" y="1696998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758389" y="23786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345321" y="1969532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507853" y="1524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baseline="-250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07853" y="183891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507853" y="21713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00802" y="26453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3" name="Oval 42"/>
          <p:cNvSpPr/>
          <p:nvPr/>
        </p:nvSpPr>
        <p:spPr>
          <a:xfrm>
            <a:off x="3048000" y="533400"/>
            <a:ext cx="715041" cy="457200"/>
          </a:xfrm>
          <a:prstGeom prst="ellipse">
            <a:avLst/>
          </a:prstGeom>
          <a:noFill/>
          <a:ln w="28575" cmpd="sng"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5" name="Straight Arrow Connector 44"/>
          <p:cNvCxnSpPr>
            <a:stCxn id="43" idx="6"/>
          </p:cNvCxnSpPr>
          <p:nvPr/>
        </p:nvCxnSpPr>
        <p:spPr>
          <a:xfrm>
            <a:off x="3763041" y="762000"/>
            <a:ext cx="3856959" cy="1965199"/>
          </a:xfrm>
          <a:prstGeom prst="straightConnector1">
            <a:avLst/>
          </a:prstGeom>
          <a:ln>
            <a:solidFill>
              <a:srgbClr val="FF6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819179" y="772287"/>
            <a:ext cx="381222" cy="457200"/>
          </a:xfrm>
          <a:prstGeom prst="ellipse">
            <a:avLst/>
          </a:prstGeom>
          <a:noFill/>
          <a:ln w="28575" cmpd="sng">
            <a:solidFill>
              <a:srgbClr val="00009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3200401" y="1161303"/>
            <a:ext cx="2307452" cy="862281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144041" y="333345"/>
            <a:ext cx="41867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What is the slope </a:t>
            </a:r>
            <a:r>
              <a:rPr lang="en-US" sz="2000" dirty="0" err="1">
                <a:solidFill>
                  <a:srgbClr val="0000FF"/>
                </a:solidFill>
              </a:rPr>
              <a:t>vh</a:t>
            </a:r>
            <a:r>
              <a:rPr lang="en-US" sz="2000" dirty="0">
                <a:solidFill>
                  <a:srgbClr val="0000FF"/>
                </a:solidFill>
              </a:rPr>
              <a:t> with respect to </a:t>
            </a:r>
            <a:r>
              <a:rPr lang="en-US" sz="2000" dirty="0" err="1">
                <a:solidFill>
                  <a:srgbClr val="0000FF"/>
                </a:solidFill>
              </a:rPr>
              <a:t>w</a:t>
            </a:r>
            <a:r>
              <a:rPr lang="en-US" sz="2000" baseline="-25000" dirty="0" err="1">
                <a:solidFill>
                  <a:srgbClr val="0000FF"/>
                </a:solidFill>
              </a:rPr>
              <a:t>kj</a:t>
            </a:r>
            <a:endParaRPr lang="en-US" sz="2000" baseline="-25000" dirty="0">
              <a:solidFill>
                <a:srgbClr val="0000FF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514599" y="3851048"/>
            <a:ext cx="1248441" cy="339952"/>
          </a:xfrm>
          <a:prstGeom prst="rect">
            <a:avLst/>
          </a:prstGeom>
          <a:solidFill>
            <a:srgbClr val="008000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75178" y="5250552"/>
            <a:ext cx="250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 from hidden layer to output layer</a:t>
            </a:r>
          </a:p>
        </p:txBody>
      </p:sp>
      <p:cxnSp>
        <p:nvCxnSpPr>
          <p:cNvPr id="4" name="Straight Arrow Connector 3"/>
          <p:cNvCxnSpPr>
            <a:stCxn id="2" idx="0"/>
          </p:cNvCxnSpPr>
          <p:nvPr/>
        </p:nvCxnSpPr>
        <p:spPr>
          <a:xfrm flipV="1">
            <a:off x="2128610" y="4191000"/>
            <a:ext cx="462190" cy="105955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966595" y="5296233"/>
            <a:ext cx="125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slope of </a:t>
            </a:r>
            <a:r>
              <a:rPr lang="en-US" dirty="0" err="1"/>
              <a:t>wx</a:t>
            </a:r>
            <a:endParaRPr lang="en-US" dirty="0"/>
          </a:p>
        </p:txBody>
      </p:sp>
      <p:cxnSp>
        <p:nvCxnSpPr>
          <p:cNvPr id="6" name="Straight Arrow Connector 5"/>
          <p:cNvCxnSpPr>
            <a:endCxn id="51" idx="2"/>
          </p:cNvCxnSpPr>
          <p:nvPr/>
        </p:nvCxnSpPr>
        <p:spPr>
          <a:xfrm flipH="1" flipV="1">
            <a:off x="3138820" y="4191000"/>
            <a:ext cx="1280780" cy="1105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 flipV="1">
            <a:off x="3657600" y="4191001"/>
            <a:ext cx="2590800" cy="91439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175276" y="5023488"/>
            <a:ext cx="1253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feature</a:t>
            </a:r>
          </a:p>
        </p:txBody>
      </p:sp>
    </p:spTree>
    <p:extLst>
      <p:ext uri="{BB962C8B-B14F-4D97-AF65-F5344CB8AC3E}">
        <p14:creationId xmlns:p14="http://schemas.microsoft.com/office/powerpoint/2010/main" val="3843935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1686153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3600" y="1686153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22941" y="2971800"/>
            <a:ext cx="2318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What’s different?</a:t>
            </a:r>
          </a:p>
        </p:txBody>
      </p:sp>
      <p:sp>
        <p:nvSpPr>
          <p:cNvPr id="9" name="Oval 8"/>
          <p:cNvSpPr/>
          <p:nvPr/>
        </p:nvSpPr>
        <p:spPr>
          <a:xfrm>
            <a:off x="2132839" y="4232045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132840" y="5679845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580639" y="4994045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2864" y="4227581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6664" y="5603646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913640" y="4458413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900272" y="5908446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3" idx="3"/>
          </p:cNvCxnSpPr>
          <p:nvPr/>
        </p:nvCxnSpPr>
        <p:spPr>
          <a:xfrm flipV="1">
            <a:off x="932075" y="5384291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913640" y="4622291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5"/>
            <a:endCxn id="11" idx="1"/>
          </p:cNvCxnSpPr>
          <p:nvPr/>
        </p:nvCxnSpPr>
        <p:spPr>
          <a:xfrm>
            <a:off x="2698194" y="4789812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6"/>
            <a:endCxn id="11" idx="3"/>
          </p:cNvCxnSpPr>
          <p:nvPr/>
        </p:nvCxnSpPr>
        <p:spPr>
          <a:xfrm flipV="1">
            <a:off x="2795194" y="5559400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67959" y="5257782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083387" y="48093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872591" y="4712106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932075" y="5241136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/>
          <p:nvPr/>
        </p:nvCxnSpPr>
        <p:spPr>
          <a:xfrm flipV="1">
            <a:off x="2261795" y="4423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/>
          <p:nvPr/>
        </p:nvCxnSpPr>
        <p:spPr>
          <a:xfrm flipV="1">
            <a:off x="2261795" y="58717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/>
          <p:nvPr/>
        </p:nvCxnSpPr>
        <p:spPr>
          <a:xfrm flipV="1">
            <a:off x="3785795" y="5185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756755" y="4227581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56755" y="5991849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9" name="TextBox 28"/>
          <p:cNvSpPr txBox="1"/>
          <p:nvPr/>
        </p:nvSpPr>
        <p:spPr>
          <a:xfrm>
            <a:off x="2261795" y="50564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12457" y="50425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109924" y="450011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062522" y="5370581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1270710" y="405173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07209" y="4300934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07209" y="4617402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32162" y="5520134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30286BF-25B5-3042-A403-62E3F81101CC}"/>
                  </a:ext>
                </a:extLst>
              </p:cNvPr>
              <p:cNvSpPr txBox="1"/>
              <p:nvPr/>
            </p:nvSpPr>
            <p:spPr>
              <a:xfrm>
                <a:off x="547629" y="2292455"/>
                <a:ext cx="317042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30286BF-25B5-3042-A403-62E3F81101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629" y="2292455"/>
                <a:ext cx="3170420" cy="307777"/>
              </a:xfrm>
              <a:prstGeom prst="rect">
                <a:avLst/>
              </a:prstGeom>
              <a:blipFill>
                <a:blip r:embed="rId2"/>
                <a:stretch>
                  <a:fillRect l="-400" t="-4000" r="-2400" b="-3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1ACBFBC-0A46-C949-A58F-F929D1B266C1}"/>
                  </a:ext>
                </a:extLst>
              </p:cNvPr>
              <p:cNvSpPr txBox="1"/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·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1ACBFBC-0A46-C949-A58F-F929D1B26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blipFill>
                <a:blip r:embed="rId3"/>
                <a:stretch>
                  <a:fillRect t="-4545" r="-1572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5444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66B55BB-2EC1-DE4C-A125-3399DFEFAA11}"/>
                  </a:ext>
                </a:extLst>
              </p:cNvPr>
              <p:cNvSpPr txBox="1"/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·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66B55BB-2EC1-DE4C-A125-3399DFEFAA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blipFill>
                <a:blip r:embed="rId2"/>
                <a:stretch>
                  <a:fillRect t="-4545" r="-1572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738C896-1EB5-BB4B-922C-CBABA21A019E}"/>
                  </a:ext>
                </a:extLst>
              </p:cNvPr>
              <p:cNvSpPr txBox="1"/>
              <p:nvPr/>
            </p:nvSpPr>
            <p:spPr>
              <a:xfrm>
                <a:off x="547629" y="2398255"/>
                <a:ext cx="317042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738C896-1EB5-BB4B-922C-CBABA21A0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629" y="2398255"/>
                <a:ext cx="3170420" cy="307777"/>
              </a:xfrm>
              <a:prstGeom prst="rect">
                <a:avLst/>
              </a:prstGeom>
              <a:blipFill>
                <a:blip r:embed="rId3"/>
                <a:stretch>
                  <a:fillRect l="-400" t="-3846" r="-2400" b="-3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1686153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3600" y="1686153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sp>
        <p:nvSpPr>
          <p:cNvPr id="3" name="Rectangle 2"/>
          <p:cNvSpPr/>
          <p:nvPr/>
        </p:nvSpPr>
        <p:spPr>
          <a:xfrm>
            <a:off x="2173610" y="2372051"/>
            <a:ext cx="1548857" cy="400050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150716" y="2283660"/>
            <a:ext cx="1552658" cy="400050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77293" y="294852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error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87813" y="283340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error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407647" y="2884727"/>
            <a:ext cx="1068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output activation slope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324076" y="2382230"/>
            <a:ext cx="834721" cy="400050"/>
          </a:xfrm>
          <a:prstGeom prst="rect">
            <a:avLst/>
          </a:prstGeom>
          <a:solidFill>
            <a:srgbClr val="FF66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534873" y="2852020"/>
            <a:ext cx="1068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output activation slope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378422" y="2283660"/>
            <a:ext cx="772294" cy="400050"/>
          </a:xfrm>
          <a:prstGeom prst="rect">
            <a:avLst/>
          </a:prstGeom>
          <a:solidFill>
            <a:srgbClr val="FF66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59256" y="2398255"/>
            <a:ext cx="234023" cy="400050"/>
          </a:xfrm>
          <a:prstGeom prst="rect">
            <a:avLst/>
          </a:prstGeom>
          <a:solidFill>
            <a:srgbClr val="3366FF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9677" y="3008317"/>
            <a:ext cx="67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input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951549" y="2295591"/>
            <a:ext cx="234023" cy="400050"/>
          </a:xfrm>
          <a:prstGeom prst="rect">
            <a:avLst/>
          </a:prstGeom>
          <a:solidFill>
            <a:srgbClr val="3366FF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68171" y="2842628"/>
            <a:ext cx="82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input</a:t>
            </a:r>
          </a:p>
        </p:txBody>
      </p:sp>
      <p:sp>
        <p:nvSpPr>
          <p:cNvPr id="57" name="Oval 56"/>
          <p:cNvSpPr/>
          <p:nvPr/>
        </p:nvSpPr>
        <p:spPr>
          <a:xfrm>
            <a:off x="2132839" y="4232045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2132840" y="5679845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Oval 58"/>
          <p:cNvSpPr/>
          <p:nvPr/>
        </p:nvSpPr>
        <p:spPr>
          <a:xfrm>
            <a:off x="3580639" y="4994045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32864" y="4227581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56664" y="5603646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913640" y="4458413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900272" y="5908446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1" idx="3"/>
          </p:cNvCxnSpPr>
          <p:nvPr/>
        </p:nvCxnSpPr>
        <p:spPr>
          <a:xfrm flipV="1">
            <a:off x="932075" y="5384291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913640" y="4622291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7" idx="5"/>
            <a:endCxn id="59" idx="1"/>
          </p:cNvCxnSpPr>
          <p:nvPr/>
        </p:nvCxnSpPr>
        <p:spPr>
          <a:xfrm>
            <a:off x="2698194" y="4789812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58" idx="6"/>
            <a:endCxn id="59" idx="3"/>
          </p:cNvCxnSpPr>
          <p:nvPr/>
        </p:nvCxnSpPr>
        <p:spPr>
          <a:xfrm flipV="1">
            <a:off x="2795194" y="5559400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267959" y="5257782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4083387" y="48093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872591" y="4712106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932075" y="5241136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/>
          <p:nvPr/>
        </p:nvCxnSpPr>
        <p:spPr>
          <a:xfrm flipV="1">
            <a:off x="2261795" y="4423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/>
          <p:cNvCxnSpPr/>
          <p:nvPr/>
        </p:nvCxnSpPr>
        <p:spPr>
          <a:xfrm flipV="1">
            <a:off x="2261795" y="58717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/>
          <p:nvPr/>
        </p:nvCxnSpPr>
        <p:spPr>
          <a:xfrm flipV="1">
            <a:off x="3785795" y="5185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756755" y="4227581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756755" y="5991849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77" name="TextBox 76"/>
          <p:cNvSpPr txBox="1"/>
          <p:nvPr/>
        </p:nvSpPr>
        <p:spPr>
          <a:xfrm>
            <a:off x="2261795" y="50564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12457" y="50425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109924" y="450011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3062522" y="5370581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81" name="TextBox 80"/>
          <p:cNvSpPr txBox="1"/>
          <p:nvPr/>
        </p:nvSpPr>
        <p:spPr>
          <a:xfrm>
            <a:off x="1270710" y="405173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307209" y="4300934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307209" y="4617402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332162" y="5520134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sp>
        <p:nvSpPr>
          <p:cNvPr id="85" name="TextBox 84"/>
          <p:cNvSpPr txBox="1"/>
          <p:nvPr/>
        </p:nvSpPr>
        <p:spPr>
          <a:xfrm>
            <a:off x="6170789" y="5714850"/>
            <a:ext cx="250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 from hidden layer to output layer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4863184" y="5736461"/>
                <a:ext cx="12534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slope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3184" y="5736461"/>
                <a:ext cx="1253432" cy="646331"/>
              </a:xfrm>
              <a:prstGeom prst="rect">
                <a:avLst/>
              </a:prstGeom>
              <a:blipFill>
                <a:blip r:embed="rId4"/>
                <a:stretch>
                  <a:fillRect l="-5051"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/>
          <p:cNvCxnSpPr>
            <a:cxnSpLocks/>
          </p:cNvCxnSpPr>
          <p:nvPr/>
        </p:nvCxnSpPr>
        <p:spPr>
          <a:xfrm flipV="1">
            <a:off x="5394800" y="2749502"/>
            <a:ext cx="278339" cy="285414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cxnSpLocks/>
          </p:cNvCxnSpPr>
          <p:nvPr/>
        </p:nvCxnSpPr>
        <p:spPr>
          <a:xfrm flipH="1" flipV="1">
            <a:off x="6210932" y="2695641"/>
            <a:ext cx="1244220" cy="290800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584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3276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38862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4419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4114800" y="5180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29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40386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9530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4572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3200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3390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3810000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4000500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4343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533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3200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3505200" y="38092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3695700" y="36187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4038600" y="32758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3505200" y="36568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38100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4108263" y="38788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4374963" y="36121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3803464" y="34663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4108264" y="36187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4343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4641663" y="38157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3536763" y="46027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3886200" y="47998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4076701" y="47932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4451164" y="45712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4115594" y="56372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3581400" y="2209800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inputs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3124200" y="3276600"/>
            <a:ext cx="2209800" cy="609600"/>
          </a:xfrm>
          <a:prstGeom prst="rect">
            <a:avLst/>
          </a:prstGeom>
          <a:solidFill>
            <a:srgbClr val="FF66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15000" y="2819400"/>
            <a:ext cx="3047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each perceptron computes and calculates an answer</a:t>
            </a:r>
          </a:p>
        </p:txBody>
      </p:sp>
    </p:spTree>
    <p:extLst>
      <p:ext uri="{BB962C8B-B14F-4D97-AF65-F5344CB8AC3E}">
        <p14:creationId xmlns:p14="http://schemas.microsoft.com/office/powerpoint/2010/main" val="33417034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66B55BB-2EC1-DE4C-A125-3399DFEFAA11}"/>
                  </a:ext>
                </a:extLst>
              </p:cNvPr>
              <p:cNvSpPr txBox="1"/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·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766B55BB-2EC1-DE4C-A125-3399DFEFAA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5527" y="2352851"/>
                <a:ext cx="4022062" cy="276999"/>
              </a:xfrm>
              <a:prstGeom prst="rect">
                <a:avLst/>
              </a:prstGeom>
              <a:blipFill>
                <a:blip r:embed="rId2"/>
                <a:stretch>
                  <a:fillRect t="-4545" r="-1572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738C896-1EB5-BB4B-922C-CBABA21A019E}"/>
                  </a:ext>
                </a:extLst>
              </p:cNvPr>
              <p:cNvSpPr txBox="1"/>
              <p:nvPr/>
            </p:nvSpPr>
            <p:spPr>
              <a:xfrm>
                <a:off x="547629" y="2398255"/>
                <a:ext cx="317042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738C896-1EB5-BB4B-922C-CBABA21A0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629" y="2398255"/>
                <a:ext cx="3170420" cy="307777"/>
              </a:xfrm>
              <a:prstGeom prst="rect">
                <a:avLst/>
              </a:prstGeom>
              <a:blipFill>
                <a:blip r:embed="rId3"/>
                <a:stretch>
                  <a:fillRect l="-400" t="-3846" r="-2400" b="-3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19200" y="1686153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3600" y="1686153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sp>
        <p:nvSpPr>
          <p:cNvPr id="3" name="Rectangle 2"/>
          <p:cNvSpPr/>
          <p:nvPr/>
        </p:nvSpPr>
        <p:spPr>
          <a:xfrm>
            <a:off x="2173610" y="2372051"/>
            <a:ext cx="1548857" cy="400050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150716" y="2283660"/>
            <a:ext cx="1552658" cy="400050"/>
          </a:xfrm>
          <a:prstGeom prst="rect">
            <a:avLst/>
          </a:prstGeom>
          <a:solidFill>
            <a:srgbClr val="0080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77293" y="294852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error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87813" y="283340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error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407647" y="2884727"/>
            <a:ext cx="1068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output activation slope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324076" y="2382230"/>
            <a:ext cx="834721" cy="400050"/>
          </a:xfrm>
          <a:prstGeom prst="rect">
            <a:avLst/>
          </a:prstGeom>
          <a:solidFill>
            <a:srgbClr val="FF66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534873" y="2852020"/>
            <a:ext cx="1068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output activation slope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378422" y="2283660"/>
            <a:ext cx="772294" cy="400050"/>
          </a:xfrm>
          <a:prstGeom prst="rect">
            <a:avLst/>
          </a:prstGeom>
          <a:solidFill>
            <a:srgbClr val="FF6600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59256" y="2398255"/>
            <a:ext cx="234023" cy="400050"/>
          </a:xfrm>
          <a:prstGeom prst="rect">
            <a:avLst/>
          </a:prstGeom>
          <a:solidFill>
            <a:srgbClr val="3366FF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9677" y="3008317"/>
            <a:ext cx="67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input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951549" y="2295591"/>
            <a:ext cx="234023" cy="400050"/>
          </a:xfrm>
          <a:prstGeom prst="rect">
            <a:avLst/>
          </a:prstGeom>
          <a:solidFill>
            <a:srgbClr val="3366FF">
              <a:alpha val="32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68171" y="2842628"/>
            <a:ext cx="82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input</a:t>
            </a:r>
          </a:p>
        </p:txBody>
      </p:sp>
      <p:sp>
        <p:nvSpPr>
          <p:cNvPr id="57" name="Oval 56"/>
          <p:cNvSpPr/>
          <p:nvPr/>
        </p:nvSpPr>
        <p:spPr>
          <a:xfrm>
            <a:off x="2132839" y="4232045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2132840" y="5679845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Oval 58"/>
          <p:cNvSpPr/>
          <p:nvPr/>
        </p:nvSpPr>
        <p:spPr>
          <a:xfrm>
            <a:off x="3580639" y="4994045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32864" y="4227581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56664" y="5603646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913640" y="4458413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900272" y="5908446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1" idx="3"/>
          </p:cNvCxnSpPr>
          <p:nvPr/>
        </p:nvCxnSpPr>
        <p:spPr>
          <a:xfrm flipV="1">
            <a:off x="932075" y="5384291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913640" y="4622291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7" idx="5"/>
            <a:endCxn id="59" idx="1"/>
          </p:cNvCxnSpPr>
          <p:nvPr/>
        </p:nvCxnSpPr>
        <p:spPr>
          <a:xfrm>
            <a:off x="2698194" y="4789812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58" idx="6"/>
            <a:endCxn id="59" idx="3"/>
          </p:cNvCxnSpPr>
          <p:nvPr/>
        </p:nvCxnSpPr>
        <p:spPr>
          <a:xfrm flipV="1">
            <a:off x="2795194" y="5559400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267959" y="5257782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4083387" y="48093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872591" y="4712106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932075" y="5241136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/>
          <p:nvPr/>
        </p:nvCxnSpPr>
        <p:spPr>
          <a:xfrm flipV="1">
            <a:off x="2261795" y="4423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/>
          <p:cNvCxnSpPr/>
          <p:nvPr/>
        </p:nvCxnSpPr>
        <p:spPr>
          <a:xfrm flipV="1">
            <a:off x="2261795" y="58717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/>
          <p:nvPr/>
        </p:nvCxnSpPr>
        <p:spPr>
          <a:xfrm flipV="1">
            <a:off x="3785795" y="5185915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756755" y="4227581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756755" y="5991849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77" name="TextBox 76"/>
          <p:cNvSpPr txBox="1"/>
          <p:nvPr/>
        </p:nvSpPr>
        <p:spPr>
          <a:xfrm>
            <a:off x="2261795" y="50564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12457" y="50425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109924" y="450011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3062522" y="5370581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81" name="TextBox 80"/>
          <p:cNvSpPr txBox="1"/>
          <p:nvPr/>
        </p:nvSpPr>
        <p:spPr>
          <a:xfrm>
            <a:off x="1270710" y="405173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307209" y="4300934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307209" y="4617402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332162" y="5520134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cxnSp>
        <p:nvCxnSpPr>
          <p:cNvPr id="88" name="Straight Arrow Connector 87"/>
          <p:cNvCxnSpPr>
            <a:cxnSpLocks/>
          </p:cNvCxnSpPr>
          <p:nvPr/>
        </p:nvCxnSpPr>
        <p:spPr>
          <a:xfrm flipV="1">
            <a:off x="5394800" y="2749502"/>
            <a:ext cx="278339" cy="285414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cxnSpLocks/>
          </p:cNvCxnSpPr>
          <p:nvPr/>
        </p:nvCxnSpPr>
        <p:spPr>
          <a:xfrm flipH="1" flipV="1">
            <a:off x="6210932" y="2695641"/>
            <a:ext cx="1244220" cy="290800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E9F91F5-817B-0145-921D-94CC54E45D1A}"/>
              </a:ext>
            </a:extLst>
          </p:cNvPr>
          <p:cNvSpPr txBox="1"/>
          <p:nvPr/>
        </p:nvSpPr>
        <p:spPr>
          <a:xfrm>
            <a:off x="6833042" y="5656400"/>
            <a:ext cx="2166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much of the error came from this hidden node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EF84AD-5754-DD46-8FE8-522317E7BE63}"/>
              </a:ext>
            </a:extLst>
          </p:cNvPr>
          <p:cNvSpPr txBox="1"/>
          <p:nvPr/>
        </p:nvSpPr>
        <p:spPr>
          <a:xfrm>
            <a:off x="4511091" y="5708152"/>
            <a:ext cx="1710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much do we need to change</a:t>
            </a:r>
          </a:p>
        </p:txBody>
      </p:sp>
    </p:spTree>
    <p:extLst>
      <p:ext uri="{BB962C8B-B14F-4D97-AF65-F5344CB8AC3E}">
        <p14:creationId xmlns:p14="http://schemas.microsoft.com/office/powerpoint/2010/main" val="13646957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generalization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675636"/>
              </p:ext>
            </p:extLst>
          </p:nvPr>
        </p:nvGraphicFramePr>
        <p:xfrm>
          <a:off x="779463" y="4953000"/>
          <a:ext cx="16906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14400" imgH="215900" progId="Equation.3">
                  <p:embed/>
                </p:oleObj>
              </mc:Choice>
              <mc:Fallback>
                <p:oleObj name="Equation" r:id="rId2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9463" y="4953000"/>
                        <a:ext cx="16906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own Arrow 2"/>
          <p:cNvSpPr/>
          <p:nvPr/>
        </p:nvSpPr>
        <p:spPr>
          <a:xfrm>
            <a:off x="1480633" y="3324270"/>
            <a:ext cx="533400" cy="7620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347937"/>
              </p:ext>
            </p:extLst>
          </p:nvPr>
        </p:nvGraphicFramePr>
        <p:xfrm>
          <a:off x="806450" y="5575300"/>
          <a:ext cx="29829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12900" imgH="215900" progId="Equation.3">
                  <p:embed/>
                </p:oleObj>
              </mc:Choice>
              <mc:Fallback>
                <p:oleObj name="Equation" r:id="rId4" imgW="1612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6450" y="5575300"/>
                        <a:ext cx="29829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43549" y="5562600"/>
            <a:ext cx="1671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6600"/>
                </a:solidFill>
              </a:rPr>
              <a:t>modified error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9349" y="6136316"/>
            <a:ext cx="1655968" cy="645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derivative of input at node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75317" y="6136316"/>
            <a:ext cx="889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error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1140" y="1600200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C1DB184-A86C-F049-A7E5-1027485EE8FC}"/>
                  </a:ext>
                </a:extLst>
              </p:cNvPr>
              <p:cNvSpPr txBox="1"/>
              <p:nvPr/>
            </p:nvSpPr>
            <p:spPr>
              <a:xfrm>
                <a:off x="40652" y="2432907"/>
                <a:ext cx="3951723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C1DB184-A86C-F049-A7E5-1027485EE8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2" y="2432907"/>
                <a:ext cx="3951723" cy="307777"/>
              </a:xfrm>
              <a:prstGeom prst="rect">
                <a:avLst/>
              </a:prstGeom>
              <a:blipFill>
                <a:blip r:embed="rId6"/>
                <a:stretch>
                  <a:fillRect t="-3846" r="-962" b="-3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1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3" grpId="0"/>
      <p:bldP spid="1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generalization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962400" y="1828800"/>
            <a:ext cx="0" cy="47244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Down Arrow 14"/>
          <p:cNvSpPr/>
          <p:nvPr/>
        </p:nvSpPr>
        <p:spPr>
          <a:xfrm>
            <a:off x="5562600" y="3324270"/>
            <a:ext cx="533400" cy="7620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651335"/>
              </p:ext>
            </p:extLst>
          </p:nvPr>
        </p:nvGraphicFramePr>
        <p:xfrm>
          <a:off x="4572000" y="4876800"/>
          <a:ext cx="1762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52500" imgH="228600" progId="Equation.3">
                  <p:embed/>
                </p:oleObj>
              </mc:Choice>
              <mc:Fallback>
                <p:oleObj name="Equation" r:id="rId2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0" y="4876800"/>
                        <a:ext cx="1762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515318"/>
              </p:ext>
            </p:extLst>
          </p:nvPr>
        </p:nvGraphicFramePr>
        <p:xfrm>
          <a:off x="4511675" y="5497513"/>
          <a:ext cx="40878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209800" imgH="215900" progId="Equation.3">
                  <p:embed/>
                </p:oleObj>
              </mc:Choice>
              <mc:Fallback>
                <p:oleObj name="Equation" r:id="rId4" imgW="2209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675" y="5497513"/>
                        <a:ext cx="40878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650592" y="6183868"/>
            <a:ext cx="3261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Can we write this more succinctly?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1140" y="1600200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11820" y="1597967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505133"/>
              </p:ext>
            </p:extLst>
          </p:nvPr>
        </p:nvGraphicFramePr>
        <p:xfrm>
          <a:off x="779463" y="4953000"/>
          <a:ext cx="16906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14400" imgH="215900" progId="Equation.3">
                  <p:embed/>
                </p:oleObj>
              </mc:Choice>
              <mc:Fallback>
                <p:oleObj name="Equation" r:id="rId6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9463" y="4953000"/>
                        <a:ext cx="16906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8218615"/>
              </p:ext>
            </p:extLst>
          </p:nvPr>
        </p:nvGraphicFramePr>
        <p:xfrm>
          <a:off x="806450" y="5575300"/>
          <a:ext cx="29829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612900" imgH="215900" progId="Equation.3">
                  <p:embed/>
                </p:oleObj>
              </mc:Choice>
              <mc:Fallback>
                <p:oleObj name="Equation" r:id="rId8" imgW="1612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6450" y="5575300"/>
                        <a:ext cx="29829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Down Arrow 16">
            <a:extLst>
              <a:ext uri="{FF2B5EF4-FFF2-40B4-BE49-F238E27FC236}">
                <a16:creationId xmlns:a16="http://schemas.microsoft.com/office/drawing/2014/main" id="{CD78592B-9253-EE4E-8669-8A1BC2CE3B22}"/>
              </a:ext>
            </a:extLst>
          </p:cNvPr>
          <p:cNvSpPr/>
          <p:nvPr/>
        </p:nvSpPr>
        <p:spPr>
          <a:xfrm>
            <a:off x="1480633" y="3324270"/>
            <a:ext cx="533400" cy="7620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93B34B-E7B8-CD43-97BD-2A76FC84DD7A}"/>
                  </a:ext>
                </a:extLst>
              </p:cNvPr>
              <p:cNvSpPr txBox="1"/>
              <p:nvPr/>
            </p:nvSpPr>
            <p:spPr>
              <a:xfrm>
                <a:off x="40652" y="2432907"/>
                <a:ext cx="388523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93B34B-E7B8-CD43-97BD-2A76FC84DD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2" y="2432907"/>
                <a:ext cx="3885231" cy="307777"/>
              </a:xfrm>
              <a:prstGeom prst="rect">
                <a:avLst/>
              </a:prstGeom>
              <a:blipFill>
                <a:blip r:embed="rId10"/>
                <a:stretch>
                  <a:fillRect t="-3846" r="-977" b="-3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A354EF5-E405-2E4C-8666-AC57110FF238}"/>
                  </a:ext>
                </a:extLst>
              </p:cNvPr>
              <p:cNvSpPr txBox="1"/>
              <p:nvPr/>
            </p:nvSpPr>
            <p:spPr>
              <a:xfrm>
                <a:off x="4135438" y="2376100"/>
                <a:ext cx="5088444" cy="3459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𝑘𝑗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′(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 </m:t>
                          </m:r>
                          <m:sSubSup>
                            <m:sSub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A354EF5-E405-2E4C-8666-AC57110FF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5438" y="2376100"/>
                <a:ext cx="5088444" cy="345929"/>
              </a:xfrm>
              <a:prstGeom prst="rect">
                <a:avLst/>
              </a:prstGeom>
              <a:blipFill>
                <a:blip r:embed="rId11"/>
                <a:stretch>
                  <a:fillRect r="-746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77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0" grpId="0"/>
      <p:bldP spid="1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generalization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962400" y="1828800"/>
            <a:ext cx="0" cy="47244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331867"/>
              </p:ext>
            </p:extLst>
          </p:nvPr>
        </p:nvGraphicFramePr>
        <p:xfrm>
          <a:off x="4572000" y="4876800"/>
          <a:ext cx="1762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52500" imgH="228600" progId="Equation.3">
                  <p:embed/>
                </p:oleObj>
              </mc:Choice>
              <mc:Fallback>
                <p:oleObj name="Equation" r:id="rId2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0" y="4876800"/>
                        <a:ext cx="1762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9644087"/>
              </p:ext>
            </p:extLst>
          </p:nvPr>
        </p:nvGraphicFramePr>
        <p:xfrm>
          <a:off x="4827588" y="6000750"/>
          <a:ext cx="19494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054100" imgH="215900" progId="Equation.3">
                  <p:embed/>
                </p:oleObj>
              </mc:Choice>
              <mc:Fallback>
                <p:oleObj name="Equation" r:id="rId4" imgW="1054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27588" y="6000750"/>
                        <a:ext cx="19494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593580"/>
              </p:ext>
            </p:extLst>
          </p:nvPr>
        </p:nvGraphicFramePr>
        <p:xfrm>
          <a:off x="4511675" y="5497513"/>
          <a:ext cx="40878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209800" imgH="215900" progId="Equation.3">
                  <p:embed/>
                </p:oleObj>
              </mc:Choice>
              <mc:Fallback>
                <p:oleObj name="Equation" r:id="rId6" imgW="2209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11675" y="5497513"/>
                        <a:ext cx="40878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811140" y="1600200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11820" y="1597967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276840"/>
              </p:ext>
            </p:extLst>
          </p:nvPr>
        </p:nvGraphicFramePr>
        <p:xfrm>
          <a:off x="779463" y="4953000"/>
          <a:ext cx="16906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914400" imgH="215900" progId="Equation.3">
                  <p:embed/>
                </p:oleObj>
              </mc:Choice>
              <mc:Fallback>
                <p:oleObj name="Equation" r:id="rId8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79463" y="4953000"/>
                        <a:ext cx="16906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733591"/>
              </p:ext>
            </p:extLst>
          </p:nvPr>
        </p:nvGraphicFramePr>
        <p:xfrm>
          <a:off x="806450" y="5575300"/>
          <a:ext cx="29829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612900" imgH="215900" progId="Equation.3">
                  <p:embed/>
                </p:oleObj>
              </mc:Choice>
              <mc:Fallback>
                <p:oleObj name="Equation" r:id="rId10" imgW="1612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06450" y="5575300"/>
                        <a:ext cx="29829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Down Arrow 25">
            <a:extLst>
              <a:ext uri="{FF2B5EF4-FFF2-40B4-BE49-F238E27FC236}">
                <a16:creationId xmlns:a16="http://schemas.microsoft.com/office/drawing/2014/main" id="{EB42B34E-BB5B-ED48-8B89-17CCE41A305D}"/>
              </a:ext>
            </a:extLst>
          </p:cNvPr>
          <p:cNvSpPr/>
          <p:nvPr/>
        </p:nvSpPr>
        <p:spPr>
          <a:xfrm>
            <a:off x="5562600" y="3324270"/>
            <a:ext cx="533400" cy="7620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A941A686-FD65-B143-ACB6-AD6E25481798}"/>
              </a:ext>
            </a:extLst>
          </p:cNvPr>
          <p:cNvSpPr/>
          <p:nvPr/>
        </p:nvSpPr>
        <p:spPr>
          <a:xfrm>
            <a:off x="1480633" y="3324270"/>
            <a:ext cx="533400" cy="762000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3D69B44-A38F-B544-8CA8-6054DA24D244}"/>
                  </a:ext>
                </a:extLst>
              </p:cNvPr>
              <p:cNvSpPr txBox="1"/>
              <p:nvPr/>
            </p:nvSpPr>
            <p:spPr>
              <a:xfrm>
                <a:off x="40652" y="2432907"/>
                <a:ext cx="3838743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baseline="-25000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𝑣𝑘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h𝑘𝑓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3D69B44-A38F-B544-8CA8-6054DA24D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52" y="2432907"/>
                <a:ext cx="3838743" cy="307777"/>
              </a:xfrm>
              <a:prstGeom prst="rect">
                <a:avLst/>
              </a:prstGeom>
              <a:blipFill>
                <a:blip r:embed="rId13"/>
                <a:stretch>
                  <a:fillRect l="-330" t="-3846" r="-1650" b="-3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ACF9B43-9B90-BF40-B17B-05AB9F8654FD}"/>
                  </a:ext>
                </a:extLst>
              </p:cNvPr>
              <p:cNvSpPr txBox="1"/>
              <p:nvPr/>
            </p:nvSpPr>
            <p:spPr>
              <a:xfrm>
                <a:off x="4135438" y="2376100"/>
                <a:ext cx="488883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𝑘𝑗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𝑤𝑘𝑗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′(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𝑣𝑘𝑓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ACF9B43-9B90-BF40-B17B-05AB9F8654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5438" y="2376100"/>
                <a:ext cx="4888839" cy="276999"/>
              </a:xfrm>
              <a:prstGeom prst="rect">
                <a:avLst/>
              </a:prstGeom>
              <a:blipFill>
                <a:blip r:embed="rId14"/>
                <a:stretch>
                  <a:fillRect t="-9091" r="-777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062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generalization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539131"/>
              </p:ext>
            </p:extLst>
          </p:nvPr>
        </p:nvGraphicFramePr>
        <p:xfrm>
          <a:off x="690563" y="2309813"/>
          <a:ext cx="16906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14400" imgH="215900" progId="Equation.3">
                  <p:embed/>
                </p:oleObj>
              </mc:Choice>
              <mc:Fallback>
                <p:oleObj name="Equation" r:id="rId2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90563" y="2309813"/>
                        <a:ext cx="16906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9422190"/>
              </p:ext>
            </p:extLst>
          </p:nvPr>
        </p:nvGraphicFramePr>
        <p:xfrm>
          <a:off x="685800" y="2895600"/>
          <a:ext cx="2982912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12900" imgH="215900" progId="Equation.3">
                  <p:embed/>
                </p:oleObj>
              </mc:Choice>
              <mc:Fallback>
                <p:oleObj name="Equation" r:id="rId4" imgW="1612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800" y="2895600"/>
                        <a:ext cx="2982912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3962400" y="1828800"/>
            <a:ext cx="0" cy="332080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9935281"/>
              </p:ext>
            </p:extLst>
          </p:nvPr>
        </p:nvGraphicFramePr>
        <p:xfrm>
          <a:off x="4479925" y="2298700"/>
          <a:ext cx="1762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52500" imgH="228600" progId="Equation.3">
                  <p:embed/>
                </p:oleObj>
              </mc:Choice>
              <mc:Fallback>
                <p:oleObj name="Equation" r:id="rId6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79925" y="2298700"/>
                        <a:ext cx="1762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822751"/>
              </p:ext>
            </p:extLst>
          </p:nvPr>
        </p:nvGraphicFramePr>
        <p:xfrm>
          <a:off x="4681538" y="3422650"/>
          <a:ext cx="195103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054100" imgH="215900" progId="Equation.3">
                  <p:embed/>
                </p:oleObj>
              </mc:Choice>
              <mc:Fallback>
                <p:oleObj name="Equation" r:id="rId8" imgW="1054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81538" y="3422650"/>
                        <a:ext cx="195103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22929"/>
              </p:ext>
            </p:extLst>
          </p:nvPr>
        </p:nvGraphicFramePr>
        <p:xfrm>
          <a:off x="4419600" y="2919413"/>
          <a:ext cx="40878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209800" imgH="215900" progId="Equation.3">
                  <p:embed/>
                </p:oleObj>
              </mc:Choice>
              <mc:Fallback>
                <p:oleObj name="Equation" r:id="rId10" imgW="2209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19600" y="2919413"/>
                        <a:ext cx="40878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811140" y="1600200"/>
            <a:ext cx="1664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11820" y="1597967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867400" y="3822700"/>
            <a:ext cx="228600" cy="71283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428339" y="4535538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 to output layer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769055" y="4503272"/>
            <a:ext cx="1996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modified error of output layer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324600" y="3822700"/>
            <a:ext cx="1066800" cy="71283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000998"/>
              </p:ext>
            </p:extLst>
          </p:nvPr>
        </p:nvGraphicFramePr>
        <p:xfrm>
          <a:off x="3852228" y="5409248"/>
          <a:ext cx="24447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320800" imgH="215900" progId="Equation.3">
                  <p:embed/>
                </p:oleObj>
              </mc:Choice>
              <mc:Fallback>
                <p:oleObj name="Equation" r:id="rId1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852228" y="5409248"/>
                        <a:ext cx="24447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484899"/>
              </p:ext>
            </p:extLst>
          </p:nvPr>
        </p:nvGraphicFramePr>
        <p:xfrm>
          <a:off x="3836988" y="6019800"/>
          <a:ext cx="4373562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2362200" imgH="228600" progId="Equation.3">
                  <p:embed/>
                </p:oleObj>
              </mc:Choice>
              <mc:Fallback>
                <p:oleObj name="Equation" r:id="rId14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836988" y="6019800"/>
                        <a:ext cx="4373562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4279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2115324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5807055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3718560" y="2651760"/>
            <a:ext cx="3081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Anything different at this layer?</a:t>
            </a:r>
          </a:p>
        </p:txBody>
      </p:sp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9638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99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216850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9771636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3733800" y="5638006"/>
            <a:ext cx="431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“errors” at the next layer does the highlighted edge affect? </a:t>
            </a:r>
          </a:p>
        </p:txBody>
      </p:sp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9638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10061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341232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581154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43" name="Object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9638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0395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342011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496186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/>
          <p:cNvSpPr txBox="1"/>
          <p:nvPr/>
        </p:nvSpPr>
        <p:spPr>
          <a:xfrm>
            <a:off x="3733800" y="5638006"/>
            <a:ext cx="431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“errors” at the next layer does the highlighted edge affect? </a:t>
            </a:r>
          </a:p>
        </p:txBody>
      </p:sp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9638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35050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1730175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1042853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9638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9610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3276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38862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4419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4114800" y="5180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29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40386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9530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4572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3200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3390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3810000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4000500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4343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533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3200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3505200" y="38092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3695700" y="36187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4038600" y="32758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3505200" y="36568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38100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4108263" y="38788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4374963" y="36121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3803464" y="34663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4108264" y="36187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4343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4641663" y="38157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3536763" y="46027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3886200" y="47998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4076701" y="47932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4451164" y="45712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4115594" y="56372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3581400" y="2209800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inputs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3124200" y="4114800"/>
            <a:ext cx="2209800" cy="609600"/>
          </a:xfrm>
          <a:prstGeom prst="rect">
            <a:avLst/>
          </a:prstGeom>
          <a:solidFill>
            <a:srgbClr val="FF66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15000" y="3810000"/>
            <a:ext cx="3047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those answers become inputs for the next level</a:t>
            </a:r>
          </a:p>
        </p:txBody>
      </p:sp>
    </p:spTree>
    <p:extLst>
      <p:ext uri="{BB962C8B-B14F-4D97-AF65-F5344CB8AC3E}">
        <p14:creationId xmlns:p14="http://schemas.microsoft.com/office/powerpoint/2010/main" val="39956595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79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5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09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96159" y="50284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610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2199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134359" y="4190206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2753359" y="3275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381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572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1991359" y="28948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181859" y="28567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524759" y="28948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2715259" y="28567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381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1686559" y="36568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1877059" y="34663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219959" y="31234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1686559" y="35044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19913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289622" y="37264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556322" y="34597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1984823" y="33139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289623" y="34663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524759" y="3809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2823022" y="36633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1718122" y="44503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2067559" y="46474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2258060" y="46408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2632523" y="44188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96953" y="54848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0313142"/>
              </p:ext>
            </p:extLst>
          </p:nvPr>
        </p:nvGraphicFramePr>
        <p:xfrm>
          <a:off x="3498850" y="46482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8850" y="46482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446599"/>
              </p:ext>
            </p:extLst>
          </p:nvPr>
        </p:nvGraphicFramePr>
        <p:xfrm>
          <a:off x="3733800" y="342207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342207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759590"/>
              </p:ext>
            </p:extLst>
          </p:nvPr>
        </p:nvGraphicFramePr>
        <p:xfrm>
          <a:off x="3733800" y="3657601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3800" y="3657601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8522384"/>
              </p:ext>
            </p:extLst>
          </p:nvPr>
        </p:nvGraphicFramePr>
        <p:xfrm>
          <a:off x="3721100" y="2594759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21100" y="2594759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854276"/>
              </p:ext>
            </p:extLst>
          </p:nvPr>
        </p:nvGraphicFramePr>
        <p:xfrm>
          <a:off x="3657600" y="2790600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540000" imgH="279400" progId="Equation.3">
                  <p:embed/>
                </p:oleObj>
              </mc:Choice>
              <mc:Fallback>
                <p:oleObj name="Equation" r:id="rId9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57600" y="2790600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27908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on multilayer networks</a:t>
            </a:r>
          </a:p>
        </p:txBody>
      </p:sp>
      <p:sp>
        <p:nvSpPr>
          <p:cNvPr id="41" name="Oval 12"/>
          <p:cNvSpPr>
            <a:spLocks noChangeArrowheads="1"/>
          </p:cNvSpPr>
          <p:nvPr/>
        </p:nvSpPr>
        <p:spPr bwMode="auto">
          <a:xfrm>
            <a:off x="1600632" y="3349341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Oval 12"/>
          <p:cNvSpPr>
            <a:spLocks noChangeArrowheads="1"/>
          </p:cNvSpPr>
          <p:nvPr/>
        </p:nvSpPr>
        <p:spPr bwMode="auto">
          <a:xfrm>
            <a:off x="2210232" y="3349341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Oval 12"/>
          <p:cNvSpPr>
            <a:spLocks noChangeArrowheads="1"/>
          </p:cNvSpPr>
          <p:nvPr/>
        </p:nvSpPr>
        <p:spPr bwMode="auto">
          <a:xfrm>
            <a:off x="2743632" y="3349341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Oval 44"/>
          <p:cNvSpPr>
            <a:spLocks noChangeArrowheads="1"/>
          </p:cNvSpPr>
          <p:nvPr/>
        </p:nvSpPr>
        <p:spPr bwMode="auto">
          <a:xfrm>
            <a:off x="1753032" y="24349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Oval 12"/>
          <p:cNvSpPr>
            <a:spLocks noChangeArrowheads="1"/>
          </p:cNvSpPr>
          <p:nvPr/>
        </p:nvSpPr>
        <p:spPr bwMode="auto">
          <a:xfrm>
            <a:off x="2362632" y="24349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Oval 12"/>
          <p:cNvSpPr>
            <a:spLocks noChangeArrowheads="1"/>
          </p:cNvSpPr>
          <p:nvPr/>
        </p:nvSpPr>
        <p:spPr bwMode="auto">
          <a:xfrm>
            <a:off x="3277032" y="3349341"/>
            <a:ext cx="304800" cy="3048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Oval 12"/>
          <p:cNvSpPr>
            <a:spLocks noChangeArrowheads="1"/>
          </p:cNvSpPr>
          <p:nvPr/>
        </p:nvSpPr>
        <p:spPr bwMode="auto">
          <a:xfrm>
            <a:off x="2896032" y="24349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5" name="Straight Arrow Connector 54"/>
          <p:cNvCxnSpPr>
            <a:stCxn id="45" idx="4"/>
            <a:endCxn id="41" idx="0"/>
          </p:cNvCxnSpPr>
          <p:nvPr/>
        </p:nvCxnSpPr>
        <p:spPr bwMode="auto">
          <a:xfrm rot="5400000">
            <a:off x="1524432" y="2968341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6" name="Straight Arrow Connector 55"/>
          <p:cNvCxnSpPr>
            <a:stCxn id="45" idx="4"/>
            <a:endCxn id="42" idx="0"/>
          </p:cNvCxnSpPr>
          <p:nvPr/>
        </p:nvCxnSpPr>
        <p:spPr bwMode="auto">
          <a:xfrm rot="16200000" flipH="1">
            <a:off x="1829232" y="2815941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7" name="Straight Arrow Connector 56"/>
          <p:cNvCxnSpPr>
            <a:stCxn id="45" idx="4"/>
            <a:endCxn id="43" idx="1"/>
          </p:cNvCxnSpPr>
          <p:nvPr/>
        </p:nvCxnSpPr>
        <p:spPr bwMode="auto">
          <a:xfrm rot="16200000" flipH="1">
            <a:off x="2019732" y="2625440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45" idx="4"/>
            <a:endCxn id="47" idx="0"/>
          </p:cNvCxnSpPr>
          <p:nvPr/>
        </p:nvCxnSpPr>
        <p:spPr bwMode="auto">
          <a:xfrm rot="16200000" flipH="1">
            <a:off x="2362632" y="2282541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9" name="Straight Arrow Connector 58"/>
          <p:cNvCxnSpPr>
            <a:stCxn id="46" idx="4"/>
            <a:endCxn id="41" idx="0"/>
          </p:cNvCxnSpPr>
          <p:nvPr/>
        </p:nvCxnSpPr>
        <p:spPr bwMode="auto">
          <a:xfrm rot="5400000">
            <a:off x="1829232" y="2663541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0" name="Straight Arrow Connector 59"/>
          <p:cNvCxnSpPr>
            <a:stCxn id="46" idx="4"/>
            <a:endCxn id="42" idx="0"/>
          </p:cNvCxnSpPr>
          <p:nvPr/>
        </p:nvCxnSpPr>
        <p:spPr bwMode="auto">
          <a:xfrm rot="5400000">
            <a:off x="2134032" y="2968341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Straight Arrow Connector 60"/>
          <p:cNvCxnSpPr>
            <a:stCxn id="46" idx="5"/>
            <a:endCxn id="43" idx="0"/>
          </p:cNvCxnSpPr>
          <p:nvPr/>
        </p:nvCxnSpPr>
        <p:spPr bwMode="auto">
          <a:xfrm rot="16200000" flipH="1">
            <a:off x="2432295" y="2885603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>
            <a:stCxn id="46" idx="5"/>
            <a:endCxn id="47" idx="0"/>
          </p:cNvCxnSpPr>
          <p:nvPr/>
        </p:nvCxnSpPr>
        <p:spPr bwMode="auto">
          <a:xfrm rot="16200000" flipH="1">
            <a:off x="2698995" y="2618903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Straight Arrow Connector 62"/>
          <p:cNvCxnSpPr>
            <a:stCxn id="48" idx="4"/>
            <a:endCxn id="41" idx="7"/>
          </p:cNvCxnSpPr>
          <p:nvPr/>
        </p:nvCxnSpPr>
        <p:spPr bwMode="auto">
          <a:xfrm rot="5400000">
            <a:off x="2127496" y="2473041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4" name="Straight Arrow Connector 63"/>
          <p:cNvCxnSpPr>
            <a:stCxn id="48" idx="5"/>
            <a:endCxn id="42" idx="0"/>
          </p:cNvCxnSpPr>
          <p:nvPr/>
        </p:nvCxnSpPr>
        <p:spPr bwMode="auto">
          <a:xfrm rot="5400000">
            <a:off x="2432296" y="2625441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5" name="Straight Arrow Connector 64"/>
          <p:cNvCxnSpPr>
            <a:stCxn id="48" idx="4"/>
            <a:endCxn id="43" idx="0"/>
          </p:cNvCxnSpPr>
          <p:nvPr/>
        </p:nvCxnSpPr>
        <p:spPr bwMode="auto">
          <a:xfrm rot="5400000">
            <a:off x="2667432" y="2968341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Straight Arrow Connector 65"/>
          <p:cNvCxnSpPr>
            <a:stCxn id="48" idx="4"/>
            <a:endCxn id="47" idx="7"/>
          </p:cNvCxnSpPr>
          <p:nvPr/>
        </p:nvCxnSpPr>
        <p:spPr bwMode="auto">
          <a:xfrm rot="16200000" flipH="1">
            <a:off x="2965695" y="2822477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03" name="Object 10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282612"/>
              </p:ext>
            </p:extLst>
          </p:nvPr>
        </p:nvGraphicFramePr>
        <p:xfrm>
          <a:off x="4092373" y="2684693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92373" y="2684693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" name="Object 10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664388"/>
              </p:ext>
            </p:extLst>
          </p:nvPr>
        </p:nvGraphicFramePr>
        <p:xfrm>
          <a:off x="4028873" y="2880534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40000" imgH="279400" progId="Equation.3">
                  <p:embed/>
                </p:oleObj>
              </mc:Choice>
              <mc:Fallback>
                <p:oleObj name="Equation" r:id="rId4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28873" y="2880534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55497" y="186589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2307283" y="386186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09402" y="4431329"/>
            <a:ext cx="75677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Backpropagation</a:t>
            </a:r>
            <a:r>
              <a:rPr lang="en-US" sz="2400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Calculate new weights and modified errors at output layer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Recursively calculate new weights and modified errors on hidden layers based on recursive relationship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Update model with new weights</a:t>
            </a:r>
          </a:p>
        </p:txBody>
      </p:sp>
      <p:cxnSp>
        <p:nvCxnSpPr>
          <p:cNvPr id="106" name="Straight Arrow Connector 105"/>
          <p:cNvCxnSpPr/>
          <p:nvPr/>
        </p:nvCxnSpPr>
        <p:spPr>
          <a:xfrm flipV="1">
            <a:off x="4648200" y="3290334"/>
            <a:ext cx="838200" cy="234846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78408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output nodes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8288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4384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9718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09801" y="51808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9812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5908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5052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31242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752601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943101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2362201" y="3047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552701" y="3009106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895601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3086101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7526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2057401" y="3809205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2247901" y="3618704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590801" y="3275805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2057401" y="3656805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23622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660464" y="3878867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927164" y="3612167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2355665" y="3466305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660465" y="3618705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8956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3193864" y="3815741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>
            <a:off x="2088964" y="4602768"/>
            <a:ext cx="1654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flipH="1">
            <a:off x="2362201" y="4647405"/>
            <a:ext cx="228600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flipH="1">
            <a:off x="2362201" y="4602768"/>
            <a:ext cx="654237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flipH="1">
            <a:off x="2469964" y="4647405"/>
            <a:ext cx="1187637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09801" y="5637211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Oval 12"/>
          <p:cNvSpPr>
            <a:spLocks noChangeArrowheads="1"/>
          </p:cNvSpPr>
          <p:nvPr/>
        </p:nvSpPr>
        <p:spPr bwMode="auto">
          <a:xfrm>
            <a:off x="3061507" y="51808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 bwMode="auto">
          <a:xfrm rot="5400000">
            <a:off x="3061507" y="5637211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4" idx="5"/>
            <a:endCxn id="39" idx="1"/>
          </p:cNvCxnSpPr>
          <p:nvPr/>
        </p:nvCxnSpPr>
        <p:spPr bwMode="auto">
          <a:xfrm>
            <a:off x="2088964" y="4602768"/>
            <a:ext cx="1017180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stCxn id="6" idx="4"/>
            <a:endCxn id="39" idx="0"/>
          </p:cNvCxnSpPr>
          <p:nvPr/>
        </p:nvCxnSpPr>
        <p:spPr bwMode="auto">
          <a:xfrm>
            <a:off x="3124201" y="4647405"/>
            <a:ext cx="89706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7" name="Straight Arrow Connector 46"/>
          <p:cNvCxnSpPr>
            <a:stCxn id="5" idx="5"/>
            <a:endCxn id="39" idx="0"/>
          </p:cNvCxnSpPr>
          <p:nvPr/>
        </p:nvCxnSpPr>
        <p:spPr bwMode="auto">
          <a:xfrm>
            <a:off x="2698564" y="4602768"/>
            <a:ext cx="515343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2" name="Straight Arrow Connector 51"/>
          <p:cNvCxnSpPr>
            <a:stCxn id="10" idx="4"/>
            <a:endCxn id="39" idx="7"/>
          </p:cNvCxnSpPr>
          <p:nvPr/>
        </p:nvCxnSpPr>
        <p:spPr bwMode="auto">
          <a:xfrm flipH="1">
            <a:off x="3321670" y="4647405"/>
            <a:ext cx="335931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3366307" y="5987534"/>
            <a:ext cx="43995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How does multiple outputs change things?</a:t>
            </a:r>
          </a:p>
        </p:txBody>
      </p:sp>
      <p:graphicFrame>
        <p:nvGraphicFramePr>
          <p:cNvPr id="56" name="Object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0510698"/>
              </p:ext>
            </p:extLst>
          </p:nvPr>
        </p:nvGraphicFramePr>
        <p:xfrm>
          <a:off x="4232275" y="47244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32275" y="47244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005669"/>
              </p:ext>
            </p:extLst>
          </p:nvPr>
        </p:nvGraphicFramePr>
        <p:xfrm>
          <a:off x="4127500" y="3684010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27500" y="3684010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" name="Object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5465004"/>
              </p:ext>
            </p:extLst>
          </p:nvPr>
        </p:nvGraphicFramePr>
        <p:xfrm>
          <a:off x="4127500" y="3919538"/>
          <a:ext cx="3505200" cy="339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62200" imgH="228600" progId="Equation.3">
                  <p:embed/>
                </p:oleObj>
              </mc:Choice>
              <mc:Fallback>
                <p:oleObj name="Equation" r:id="rId6" imgW="236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27500" y="3919538"/>
                        <a:ext cx="3505200" cy="339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Object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2239849"/>
              </p:ext>
            </p:extLst>
          </p:nvPr>
        </p:nvGraphicFramePr>
        <p:xfrm>
          <a:off x="4114800" y="2856696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14800" y="2856696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741226"/>
              </p:ext>
            </p:extLst>
          </p:nvPr>
        </p:nvGraphicFramePr>
        <p:xfrm>
          <a:off x="4051300" y="3052537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540000" imgH="279400" progId="Equation.3">
                  <p:embed/>
                </p:oleObj>
              </mc:Choice>
              <mc:Fallback>
                <p:oleObj name="Equation" r:id="rId9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51300" y="3052537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32064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output nodes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8288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4384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9718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209801" y="51808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9812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5908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3505201" y="43426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3124201" y="34282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1752601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1943101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2362201" y="30472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2552701" y="3009106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2895601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3086101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17526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2057401" y="3809205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2247901" y="3618704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2590801" y="3275805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2057401" y="3656805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23622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2660464" y="3878867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2927164" y="3612167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2355665" y="3466305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2660465" y="3618705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2895601" y="39616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3193864" y="3815741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>
            <a:off x="2088964" y="4602768"/>
            <a:ext cx="1654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flipH="1">
            <a:off x="2362201" y="4647405"/>
            <a:ext cx="228600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flipH="1">
            <a:off x="2362201" y="4602768"/>
            <a:ext cx="654237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flipH="1">
            <a:off x="2469964" y="4647405"/>
            <a:ext cx="1187637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2209801" y="5637211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Oval 12"/>
          <p:cNvSpPr>
            <a:spLocks noChangeArrowheads="1"/>
          </p:cNvSpPr>
          <p:nvPr/>
        </p:nvSpPr>
        <p:spPr bwMode="auto">
          <a:xfrm>
            <a:off x="3061507" y="5180805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 bwMode="auto">
          <a:xfrm rot="5400000">
            <a:off x="3061507" y="5637211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4" idx="5"/>
            <a:endCxn id="39" idx="1"/>
          </p:cNvCxnSpPr>
          <p:nvPr/>
        </p:nvCxnSpPr>
        <p:spPr bwMode="auto">
          <a:xfrm>
            <a:off x="2088964" y="4602768"/>
            <a:ext cx="1017180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stCxn id="6" idx="4"/>
            <a:endCxn id="39" idx="0"/>
          </p:cNvCxnSpPr>
          <p:nvPr/>
        </p:nvCxnSpPr>
        <p:spPr bwMode="auto">
          <a:xfrm>
            <a:off x="3124201" y="4647405"/>
            <a:ext cx="89706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7" name="Straight Arrow Connector 46"/>
          <p:cNvCxnSpPr>
            <a:stCxn id="5" idx="5"/>
            <a:endCxn id="39" idx="0"/>
          </p:cNvCxnSpPr>
          <p:nvPr/>
        </p:nvCxnSpPr>
        <p:spPr bwMode="auto">
          <a:xfrm>
            <a:off x="2698564" y="4602768"/>
            <a:ext cx="515343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2" name="Straight Arrow Connector 51"/>
          <p:cNvCxnSpPr>
            <a:stCxn id="10" idx="4"/>
            <a:endCxn id="39" idx="7"/>
          </p:cNvCxnSpPr>
          <p:nvPr/>
        </p:nvCxnSpPr>
        <p:spPr bwMode="auto">
          <a:xfrm flipH="1">
            <a:off x="3321670" y="4647405"/>
            <a:ext cx="335931" cy="578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3366307" y="5987534"/>
            <a:ext cx="43995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How does multiple outputs change things?</a:t>
            </a:r>
          </a:p>
        </p:txBody>
      </p:sp>
      <p:graphicFrame>
        <p:nvGraphicFramePr>
          <p:cNvPr id="56" name="Object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6252052"/>
              </p:ext>
            </p:extLst>
          </p:nvPr>
        </p:nvGraphicFramePr>
        <p:xfrm>
          <a:off x="4232275" y="4724400"/>
          <a:ext cx="2397125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95400" imgH="228600" progId="Equation.3">
                  <p:embed/>
                </p:oleObj>
              </mc:Choice>
              <mc:Fallback>
                <p:oleObj name="Equation" r:id="rId2" imgW="1295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32275" y="4724400"/>
                        <a:ext cx="2397125" cy="42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Object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6732277"/>
              </p:ext>
            </p:extLst>
          </p:nvPr>
        </p:nvGraphicFramePr>
        <p:xfrm>
          <a:off x="4114800" y="2856696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14800" y="2856696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499979"/>
              </p:ext>
            </p:extLst>
          </p:nvPr>
        </p:nvGraphicFramePr>
        <p:xfrm>
          <a:off x="4051300" y="3052537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540000" imgH="279400" progId="Equation.3">
                  <p:embed/>
                </p:oleObj>
              </mc:Choice>
              <mc:Fallback>
                <p:oleObj name="Equation" r:id="rId6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51300" y="3052537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710623"/>
              </p:ext>
            </p:extLst>
          </p:nvPr>
        </p:nvGraphicFramePr>
        <p:xfrm>
          <a:off x="4222750" y="3661559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22750" y="3661559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486927"/>
              </p:ext>
            </p:extLst>
          </p:nvPr>
        </p:nvGraphicFramePr>
        <p:xfrm>
          <a:off x="4159250" y="3857400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540000" imgH="279400" progId="Equation.3">
                  <p:embed/>
                </p:oleObj>
              </mc:Choice>
              <mc:Fallback>
                <p:oleObj name="Equation" r:id="rId9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59250" y="3857400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6629400" y="3857400"/>
            <a:ext cx="1250950" cy="485205"/>
          </a:xfrm>
          <a:prstGeom prst="rect">
            <a:avLst/>
          </a:prstGeom>
          <a:solidFill>
            <a:srgbClr val="0000FF">
              <a:alpha val="27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752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 implementation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0663" y="1728164"/>
            <a:ext cx="2782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 update: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8249986"/>
              </p:ext>
            </p:extLst>
          </p:nvPr>
        </p:nvGraphicFramePr>
        <p:xfrm>
          <a:off x="779463" y="2209800"/>
          <a:ext cx="35020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892300" imgH="215900" progId="Equation.3">
                  <p:embed/>
                </p:oleObj>
              </mc:Choice>
              <mc:Fallback>
                <p:oleObj name="Equation" r:id="rId2" imgW="189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9463" y="2209800"/>
                        <a:ext cx="35020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3464511"/>
              </p:ext>
            </p:extLst>
          </p:nvPr>
        </p:nvGraphicFramePr>
        <p:xfrm>
          <a:off x="685800" y="3429000"/>
          <a:ext cx="4862513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667000" imgH="228600" progId="Equation.3">
                  <p:embed/>
                </p:oleObj>
              </mc:Choice>
              <mc:Fallback>
                <p:oleObj name="Equation" r:id="rId4" imgW="2667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800" y="3429000"/>
                        <a:ext cx="4862513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70663" y="2895600"/>
            <a:ext cx="2929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 update: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81200" y="4948535"/>
            <a:ext cx="55372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Any missing information for implementation?</a:t>
            </a:r>
          </a:p>
        </p:txBody>
      </p:sp>
    </p:spTree>
    <p:extLst>
      <p:ext uri="{BB962C8B-B14F-4D97-AF65-F5344CB8AC3E}">
        <p14:creationId xmlns:p14="http://schemas.microsoft.com/office/powerpoint/2010/main" val="16380272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 implementation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0663" y="1728164"/>
            <a:ext cx="2782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 update: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5455085"/>
              </p:ext>
            </p:extLst>
          </p:nvPr>
        </p:nvGraphicFramePr>
        <p:xfrm>
          <a:off x="685800" y="2209800"/>
          <a:ext cx="35020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892300" imgH="215900" progId="Equation.3">
                  <p:embed/>
                </p:oleObj>
              </mc:Choice>
              <mc:Fallback>
                <p:oleObj name="Equation" r:id="rId2" imgW="189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5800" y="2209800"/>
                        <a:ext cx="35020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7762334"/>
              </p:ext>
            </p:extLst>
          </p:nvPr>
        </p:nvGraphicFramePr>
        <p:xfrm>
          <a:off x="685800" y="3429000"/>
          <a:ext cx="4862513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667000" imgH="228600" progId="Equation.3">
                  <p:embed/>
                </p:oleObj>
              </mc:Choice>
              <mc:Fallback>
                <p:oleObj name="Equation" r:id="rId4" imgW="2667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800" y="3429000"/>
                        <a:ext cx="4862513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70663" y="2895600"/>
            <a:ext cx="2929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 update:</a:t>
            </a:r>
          </a:p>
        </p:txBody>
      </p:sp>
      <p:sp>
        <p:nvSpPr>
          <p:cNvPr id="3" name="Rectangle 2"/>
          <p:cNvSpPr/>
          <p:nvPr/>
        </p:nvSpPr>
        <p:spPr>
          <a:xfrm>
            <a:off x="4648200" y="3429000"/>
            <a:ext cx="838200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374823" y="3429000"/>
            <a:ext cx="838200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33599" y="3429000"/>
            <a:ext cx="919345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439993" y="2209800"/>
            <a:ext cx="759777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52170" y="2209800"/>
            <a:ext cx="870580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41327" y="4632729"/>
            <a:ext cx="49423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What activation function are we using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What is the derivative of that activation function</a:t>
            </a:r>
          </a:p>
        </p:txBody>
      </p:sp>
    </p:spTree>
    <p:extLst>
      <p:ext uri="{BB962C8B-B14F-4D97-AF65-F5344CB8AC3E}">
        <p14:creationId xmlns:p14="http://schemas.microsoft.com/office/powerpoint/2010/main" val="147446716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 derivatives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821392"/>
              </p:ext>
            </p:extLst>
          </p:nvPr>
        </p:nvGraphicFramePr>
        <p:xfrm>
          <a:off x="833438" y="2105025"/>
          <a:ext cx="1879600" cy="89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825500" imgH="393700" progId="Equation.3">
                  <p:embed/>
                </p:oleObj>
              </mc:Choice>
              <mc:Fallback>
                <p:oleObj name="Equation" r:id="rId2" imgW="8255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3438" y="2105025"/>
                        <a:ext cx="1879600" cy="8953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610" y="5142626"/>
            <a:ext cx="2462831" cy="15939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4355" y="1634468"/>
            <a:ext cx="1120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sigmoid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305690"/>
              </p:ext>
            </p:extLst>
          </p:nvPr>
        </p:nvGraphicFramePr>
        <p:xfrm>
          <a:off x="719137" y="3271837"/>
          <a:ext cx="2862263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257300" imgH="203200" progId="Equation.3">
                  <p:embed/>
                </p:oleObj>
              </mc:Choice>
              <mc:Fallback>
                <p:oleObj name="Equation" r:id="rId5" imgW="12573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9137" y="3271837"/>
                        <a:ext cx="2862263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4689182"/>
              </p:ext>
            </p:extLst>
          </p:nvPr>
        </p:nvGraphicFramePr>
        <p:xfrm>
          <a:off x="847725" y="4800600"/>
          <a:ext cx="3267075" cy="89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435100" imgH="393700" progId="Equation.3">
                  <p:embed/>
                </p:oleObj>
              </mc:Choice>
              <mc:Fallback>
                <p:oleObj name="Equation" r:id="rId7" imgW="14351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7725" y="4800600"/>
                        <a:ext cx="3267075" cy="8953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46810" y="4224394"/>
            <a:ext cx="707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tanh</a:t>
            </a:r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93491" y="1752600"/>
            <a:ext cx="2667000" cy="177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8809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663" y="1728164"/>
            <a:ext cx="2782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 layer update: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9009543"/>
              </p:ext>
            </p:extLst>
          </p:nvPr>
        </p:nvGraphicFramePr>
        <p:xfrm>
          <a:off x="698500" y="2209800"/>
          <a:ext cx="3665538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81200" imgH="215900" progId="Equation.3">
                  <p:embed/>
                </p:oleObj>
              </mc:Choice>
              <mc:Fallback>
                <p:oleObj name="Equation" r:id="rId2" imgW="1981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98500" y="2209800"/>
                        <a:ext cx="3665538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46936"/>
              </p:ext>
            </p:extLst>
          </p:nvPr>
        </p:nvGraphicFramePr>
        <p:xfrm>
          <a:off x="688975" y="3429000"/>
          <a:ext cx="50260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55900" imgH="228600" progId="Equation.3">
                  <p:embed/>
                </p:oleObj>
              </mc:Choice>
              <mc:Fallback>
                <p:oleObj name="Equation" r:id="rId4" imgW="2755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8975" y="3429000"/>
                        <a:ext cx="50260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70663" y="2895600"/>
            <a:ext cx="2929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Hidden layer update: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4771" y="4455748"/>
            <a:ext cx="80073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Like gradient descent for linear classifiers, use a learning rate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Often will start larger and then get smaller  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3429000"/>
            <a:ext cx="152401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96743" y="2209800"/>
            <a:ext cx="152401" cy="415925"/>
          </a:xfrm>
          <a:prstGeom prst="rect">
            <a:avLst/>
          </a:prstGeom>
          <a:solidFill>
            <a:srgbClr val="0000FF">
              <a:alpha val="30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279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r>
              <a:rPr lang="en-US" dirty="0"/>
              <a:t>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76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Just like gradient descent!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6600"/>
                </a:solidFill>
              </a:rPr>
              <a:t>for</a:t>
            </a:r>
            <a:r>
              <a:rPr lang="en-US" dirty="0"/>
              <a:t> some number of iterations:</a:t>
            </a:r>
          </a:p>
          <a:p>
            <a:pPr marL="320040" lvl="1" indent="0">
              <a:buNone/>
            </a:pPr>
            <a:r>
              <a:rPr lang="en-US" dirty="0"/>
              <a:t>randomly shuffle training data</a:t>
            </a:r>
          </a:p>
          <a:p>
            <a:pPr marL="320040" lvl="1" indent="0">
              <a:buNone/>
            </a:pPr>
            <a:r>
              <a:rPr lang="en-US" dirty="0">
                <a:solidFill>
                  <a:srgbClr val="FF6600"/>
                </a:solidFill>
              </a:rPr>
              <a:t>for</a:t>
            </a:r>
            <a:r>
              <a:rPr lang="en-US" dirty="0"/>
              <a:t> each example:</a:t>
            </a:r>
          </a:p>
          <a:p>
            <a:pPr marL="937260" lvl="2" indent="-342900">
              <a:buFontTx/>
              <a:buChar char="-"/>
            </a:pPr>
            <a:r>
              <a:rPr lang="en-US" dirty="0"/>
              <a:t>Compute all outputs going forward</a:t>
            </a:r>
          </a:p>
          <a:p>
            <a:pPr marL="937260" lvl="2" indent="-342900">
              <a:buFontTx/>
              <a:buChar char="-"/>
            </a:pPr>
            <a:r>
              <a:rPr lang="en-US" sz="2400" dirty="0"/>
              <a:t>Calculate new weights and modified errors at output layer </a:t>
            </a:r>
          </a:p>
          <a:p>
            <a:pPr marL="937260" lvl="2" indent="-342900">
              <a:buFontTx/>
              <a:buChar char="-"/>
            </a:pPr>
            <a:r>
              <a:rPr lang="en-US" sz="2400" dirty="0"/>
              <a:t>Recursively calculate new weights and modified errors on hidden layers based on recursive relationship</a:t>
            </a:r>
          </a:p>
          <a:p>
            <a:pPr marL="937260" lvl="2" indent="-342900">
              <a:buFontTx/>
              <a:buChar char="-"/>
            </a:pPr>
            <a:r>
              <a:rPr lang="en-US" sz="2400" dirty="0"/>
              <a:t>Update model with new weights</a:t>
            </a:r>
          </a:p>
          <a:p>
            <a:pPr marL="32004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6567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bias</a:t>
            </a:r>
          </a:p>
        </p:txBody>
      </p:sp>
      <p:sp>
        <p:nvSpPr>
          <p:cNvPr id="4" name="Oval 3"/>
          <p:cNvSpPr/>
          <p:nvPr/>
        </p:nvSpPr>
        <p:spPr>
          <a:xfrm>
            <a:off x="4158436" y="24663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158437" y="39141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606236" y="32283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8461" y="24618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2261" y="38379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939237" y="26926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925869" y="41427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957672" y="36185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939237" y="28565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4723791" y="30240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820791" y="37936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293556" y="34920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08984" y="304364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898188" y="29463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57672" y="34754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4287392" y="26581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4287392" y="4105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5811392" y="34201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82352" y="24618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82352" y="42261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4287392" y="32907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38054" y="32768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35521" y="27343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088119" y="36048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3296307" y="2286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32806" y="25351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32806" y="28516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57759" y="37543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2674290" y="5515727"/>
            <a:ext cx="38961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How should we learn the bias?</a:t>
            </a:r>
          </a:p>
        </p:txBody>
      </p:sp>
    </p:spTree>
    <p:extLst>
      <p:ext uri="{BB962C8B-B14F-4D97-AF65-F5344CB8AC3E}">
        <p14:creationId xmlns:p14="http://schemas.microsoft.com/office/powerpoint/2010/main" val="3755616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3276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38862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44196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4114800" y="51808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429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40386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953000" y="43426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12"/>
          <p:cNvSpPr>
            <a:spLocks noChangeArrowheads="1"/>
          </p:cNvSpPr>
          <p:nvPr/>
        </p:nvSpPr>
        <p:spPr bwMode="auto">
          <a:xfrm>
            <a:off x="4572000" y="3428206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 bwMode="auto">
          <a:xfrm rot="16200000" flipH="1">
            <a:off x="3200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5400000">
            <a:off x="3390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16200000" flipH="1">
            <a:off x="3810000" y="3047207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5400000">
            <a:off x="4000500" y="3009107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16200000" flipH="1">
            <a:off x="4343400" y="3047208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533900" y="3009108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8" idx="4"/>
            <a:endCxn id="4" idx="0"/>
          </p:cNvCxnSpPr>
          <p:nvPr/>
        </p:nvCxnSpPr>
        <p:spPr bwMode="auto">
          <a:xfrm rot="5400000">
            <a:off x="3200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8" idx="4"/>
            <a:endCxn id="5" idx="0"/>
          </p:cNvCxnSpPr>
          <p:nvPr/>
        </p:nvCxnSpPr>
        <p:spPr bwMode="auto">
          <a:xfrm rot="16200000" flipH="1">
            <a:off x="3505200" y="3809206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8" idx="4"/>
            <a:endCxn id="6" idx="1"/>
          </p:cNvCxnSpPr>
          <p:nvPr/>
        </p:nvCxnSpPr>
        <p:spPr bwMode="auto">
          <a:xfrm rot="16200000" flipH="1">
            <a:off x="3695700" y="3618705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10" idx="0"/>
          </p:cNvCxnSpPr>
          <p:nvPr/>
        </p:nvCxnSpPr>
        <p:spPr bwMode="auto">
          <a:xfrm rot="16200000" flipH="1">
            <a:off x="4038600" y="3275806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9" idx="4"/>
            <a:endCxn id="4" idx="0"/>
          </p:cNvCxnSpPr>
          <p:nvPr/>
        </p:nvCxnSpPr>
        <p:spPr bwMode="auto">
          <a:xfrm rot="5400000">
            <a:off x="3505200" y="3656806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9" idx="4"/>
            <a:endCxn id="5" idx="0"/>
          </p:cNvCxnSpPr>
          <p:nvPr/>
        </p:nvCxnSpPr>
        <p:spPr bwMode="auto">
          <a:xfrm rot="5400000">
            <a:off x="38100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9" idx="5"/>
            <a:endCxn id="6" idx="0"/>
          </p:cNvCxnSpPr>
          <p:nvPr/>
        </p:nvCxnSpPr>
        <p:spPr bwMode="auto">
          <a:xfrm rot="16200000" flipH="1">
            <a:off x="4108263" y="3878868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9" idx="5"/>
            <a:endCxn id="10" idx="0"/>
          </p:cNvCxnSpPr>
          <p:nvPr/>
        </p:nvCxnSpPr>
        <p:spPr bwMode="auto">
          <a:xfrm rot="16200000" flipH="1">
            <a:off x="4374963" y="3612168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1" idx="4"/>
            <a:endCxn id="4" idx="7"/>
          </p:cNvCxnSpPr>
          <p:nvPr/>
        </p:nvCxnSpPr>
        <p:spPr bwMode="auto">
          <a:xfrm rot="5400000">
            <a:off x="3803464" y="3466306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1" idx="5"/>
            <a:endCxn id="5" idx="0"/>
          </p:cNvCxnSpPr>
          <p:nvPr/>
        </p:nvCxnSpPr>
        <p:spPr bwMode="auto">
          <a:xfrm rot="5400000">
            <a:off x="4108264" y="3618706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1" idx="4"/>
            <a:endCxn id="6" idx="0"/>
          </p:cNvCxnSpPr>
          <p:nvPr/>
        </p:nvCxnSpPr>
        <p:spPr bwMode="auto">
          <a:xfrm rot="5400000">
            <a:off x="4343400" y="39616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11" idx="4"/>
            <a:endCxn id="10" idx="7"/>
          </p:cNvCxnSpPr>
          <p:nvPr/>
        </p:nvCxnSpPr>
        <p:spPr bwMode="auto">
          <a:xfrm rot="16200000" flipH="1">
            <a:off x="4641663" y="3815742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>
            <a:stCxn id="4" idx="5"/>
            <a:endCxn id="7" idx="1"/>
          </p:cNvCxnSpPr>
          <p:nvPr/>
        </p:nvCxnSpPr>
        <p:spPr bwMode="auto">
          <a:xfrm rot="16200000" flipH="1">
            <a:off x="3536763" y="4602769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5" idx="4"/>
            <a:endCxn id="7" idx="0"/>
          </p:cNvCxnSpPr>
          <p:nvPr/>
        </p:nvCxnSpPr>
        <p:spPr bwMode="auto">
          <a:xfrm rot="16200000" flipH="1">
            <a:off x="3886200" y="4799806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2" name="Straight Arrow Connector 31"/>
          <p:cNvCxnSpPr>
            <a:stCxn id="6" idx="3"/>
            <a:endCxn id="7" idx="0"/>
          </p:cNvCxnSpPr>
          <p:nvPr/>
        </p:nvCxnSpPr>
        <p:spPr bwMode="auto">
          <a:xfrm rot="5400000">
            <a:off x="4076701" y="4793269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>
            <a:stCxn id="10" idx="4"/>
            <a:endCxn id="7" idx="7"/>
          </p:cNvCxnSpPr>
          <p:nvPr/>
        </p:nvCxnSpPr>
        <p:spPr bwMode="auto">
          <a:xfrm rot="5400000">
            <a:off x="4451164" y="4571206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 rot="5400000">
            <a:off x="4115594" y="5637212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3581400" y="2209800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inputs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3124200" y="4953000"/>
            <a:ext cx="2209800" cy="609600"/>
          </a:xfrm>
          <a:prstGeom prst="rect">
            <a:avLst/>
          </a:prstGeom>
          <a:solidFill>
            <a:srgbClr val="FF66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FF6600"/>
              </a:solidFill>
              <a:effectLst/>
              <a:latin typeface="Arial" pitchFamily="-111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486400" y="4807803"/>
            <a:ext cx="350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finally get the answer after all levels compute</a:t>
            </a:r>
          </a:p>
        </p:txBody>
      </p:sp>
    </p:spTree>
    <p:extLst>
      <p:ext uri="{BB962C8B-B14F-4D97-AF65-F5344CB8AC3E}">
        <p14:creationId xmlns:p14="http://schemas.microsoft.com/office/powerpoint/2010/main" val="9432845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bias</a:t>
            </a:r>
          </a:p>
        </p:txBody>
      </p:sp>
      <p:sp>
        <p:nvSpPr>
          <p:cNvPr id="4" name="Oval 3"/>
          <p:cNvSpPr/>
          <p:nvPr/>
        </p:nvSpPr>
        <p:spPr>
          <a:xfrm>
            <a:off x="4158436" y="2466309"/>
            <a:ext cx="662355" cy="65346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158437" y="3914109"/>
            <a:ext cx="662354" cy="702947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606236" y="3228309"/>
            <a:ext cx="662355" cy="662355"/>
          </a:xfrm>
          <a:prstGeom prst="ellipse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8461" y="2461845"/>
            <a:ext cx="45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  <a:r>
              <a:rPr lang="en-US" sz="2400" baseline="-25000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2261" y="3837910"/>
            <a:ext cx="47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x</a:t>
            </a:r>
            <a:r>
              <a:rPr lang="en-US" sz="2400" baseline="-25000" dirty="0" err="1"/>
              <a:t>m</a:t>
            </a:r>
            <a:endParaRPr lang="en-US" sz="2400" baseline="-25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939237" y="2692677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925869" y="4142710"/>
            <a:ext cx="1219200" cy="2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</p:cNvCxnSpPr>
          <p:nvPr/>
        </p:nvCxnSpPr>
        <p:spPr>
          <a:xfrm flipV="1">
            <a:off x="2957672" y="3618555"/>
            <a:ext cx="1267720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939237" y="2856555"/>
            <a:ext cx="1286155" cy="26322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4723791" y="3024076"/>
            <a:ext cx="979445" cy="3012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6"/>
            <a:endCxn id="6" idx="3"/>
          </p:cNvCxnSpPr>
          <p:nvPr/>
        </p:nvCxnSpPr>
        <p:spPr>
          <a:xfrm flipV="1">
            <a:off x="4820791" y="3793664"/>
            <a:ext cx="882445" cy="4719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293556" y="3492046"/>
            <a:ext cx="56444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08984" y="304364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898188" y="2946370"/>
            <a:ext cx="1246881" cy="46660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57672" y="3475400"/>
            <a:ext cx="1187397" cy="45018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flipV="1">
            <a:off x="4287392" y="26581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4287392" y="41059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flipV="1">
            <a:off x="5811392" y="3420179"/>
            <a:ext cx="304800" cy="260866"/>
          </a:xfrm>
          <a:prstGeom prst="curvedConnector3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82352" y="2461845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82352" y="4226113"/>
            <a:ext cx="37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4287392" y="32907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38054" y="32768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35521" y="2734379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088119" y="3604845"/>
            <a:ext cx="38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d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3296307" y="2286000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32806" y="2535198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32806" y="2851666"/>
            <a:ext cx="50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57759" y="3754398"/>
            <a:ext cx="52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</a:t>
            </a:r>
            <a:r>
              <a:rPr lang="en-US" baseline="-25000" dirty="0" err="1"/>
              <a:t>dm</a:t>
            </a:r>
            <a:endParaRPr lang="en-US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676340" y="5105400"/>
            <a:ext cx="7557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solidFill>
                  <a:srgbClr val="0000FF"/>
                </a:solidFill>
              </a:rPr>
              <a:t>Add an extra feature hard-wired to 1 to all the examples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rgbClr val="0000FF"/>
                </a:solidFill>
              </a:rPr>
              <a:t>For other layers, add an extra parameter whose input is always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86158" y="4495800"/>
            <a:ext cx="3261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1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2957672" y="3220998"/>
            <a:ext cx="1329720" cy="127480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" idx="3"/>
          </p:cNvCxnSpPr>
          <p:nvPr/>
        </p:nvCxnSpPr>
        <p:spPr>
          <a:xfrm flipV="1">
            <a:off x="2912339" y="4495800"/>
            <a:ext cx="1126261" cy="20005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276600" y="41264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240519" y="4366845"/>
            <a:ext cx="3261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1</a:t>
            </a:r>
          </a:p>
        </p:txBody>
      </p:sp>
      <p:cxnSp>
        <p:nvCxnSpPr>
          <p:cNvPr id="40" name="Straight Arrow Connector 39"/>
          <p:cNvCxnSpPr>
            <a:stCxn id="39" idx="3"/>
            <a:endCxn id="6" idx="4"/>
          </p:cNvCxnSpPr>
          <p:nvPr/>
        </p:nvCxnSpPr>
        <p:spPr>
          <a:xfrm flipV="1">
            <a:off x="5566700" y="3890664"/>
            <a:ext cx="370714" cy="676236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105400" y="4050268"/>
            <a:ext cx="57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v</a:t>
            </a:r>
            <a:r>
              <a:rPr lang="en-US" baseline="-25000" dirty="0">
                <a:solidFill>
                  <a:srgbClr val="0000FF"/>
                </a:solidFill>
              </a:rPr>
              <a:t>d+1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29007" y="4617056"/>
            <a:ext cx="797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</a:rPr>
              <a:t>w</a:t>
            </a:r>
            <a:r>
              <a:rPr lang="en-US" baseline="-25000" dirty="0" err="1">
                <a:solidFill>
                  <a:srgbClr val="0000FF"/>
                </a:solidFill>
              </a:rPr>
              <a:t>d</a:t>
            </a:r>
            <a:r>
              <a:rPr lang="en-US" baseline="-25000" dirty="0">
                <a:solidFill>
                  <a:srgbClr val="0000FF"/>
                </a:solidFill>
              </a:rPr>
              <a:t>(m+1)</a:t>
            </a:r>
          </a:p>
        </p:txBody>
      </p:sp>
    </p:spTree>
    <p:extLst>
      <p:ext uri="{BB962C8B-B14F-4D97-AF65-F5344CB8AC3E}">
        <p14:creationId xmlns:p14="http://schemas.microsoft.com/office/powerpoint/2010/main" val="18629385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vs. batch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895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6600"/>
                </a:solidFill>
              </a:rPr>
              <a:t>for</a:t>
            </a:r>
            <a:r>
              <a:rPr lang="en-US" sz="2400" dirty="0"/>
              <a:t> some number of iterations:</a:t>
            </a:r>
          </a:p>
          <a:p>
            <a:pPr marL="320040" lvl="1" indent="0">
              <a:buNone/>
            </a:pPr>
            <a:r>
              <a:rPr lang="en-US" sz="2000" dirty="0"/>
              <a:t>randomly shuffle training data</a:t>
            </a:r>
          </a:p>
          <a:p>
            <a:pPr marL="320040" lvl="1" indent="0">
              <a:buNone/>
            </a:pPr>
            <a:r>
              <a:rPr lang="en-US" sz="2000" dirty="0">
                <a:solidFill>
                  <a:srgbClr val="FF6600"/>
                </a:solidFill>
              </a:rPr>
              <a:t>for</a:t>
            </a:r>
            <a:r>
              <a:rPr lang="en-US" sz="2000" dirty="0"/>
              <a:t> each example: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Compute all outputs going forward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Calculate new weights and modified errors at output layer 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Recursively calculate new weights and modified errors on hidden layers based on recursive relationship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Update model with new weights</a:t>
            </a:r>
          </a:p>
        </p:txBody>
      </p:sp>
      <p:sp>
        <p:nvSpPr>
          <p:cNvPr id="4" name="Rectangle 3"/>
          <p:cNvSpPr/>
          <p:nvPr/>
        </p:nvSpPr>
        <p:spPr>
          <a:xfrm>
            <a:off x="762000" y="2438400"/>
            <a:ext cx="7924800" cy="1981200"/>
          </a:xfrm>
          <a:prstGeom prst="rect">
            <a:avLst/>
          </a:prstGeom>
          <a:solidFill>
            <a:srgbClr val="FF6600">
              <a:alpha val="19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49523" y="5029200"/>
            <a:ext cx="6622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Online learning: update weights after each example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5882004"/>
            <a:ext cx="2067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Batch learning?</a:t>
            </a:r>
          </a:p>
        </p:txBody>
      </p:sp>
    </p:spTree>
    <p:extLst>
      <p:ext uri="{BB962C8B-B14F-4D97-AF65-F5344CB8AC3E}">
        <p14:creationId xmlns:p14="http://schemas.microsoft.com/office/powerpoint/2010/main" val="404690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038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6600"/>
                </a:solidFill>
              </a:rPr>
              <a:t>for</a:t>
            </a:r>
            <a:r>
              <a:rPr lang="en-US" sz="2400" dirty="0"/>
              <a:t> some number of iterations:</a:t>
            </a:r>
          </a:p>
          <a:p>
            <a:pPr marL="320040" lvl="1" indent="0">
              <a:buNone/>
            </a:pPr>
            <a:r>
              <a:rPr lang="en-US" sz="2000" dirty="0"/>
              <a:t>randomly shuffle training data</a:t>
            </a:r>
          </a:p>
          <a:p>
            <a:pPr marL="320040" lvl="1" indent="0">
              <a:buNone/>
            </a:pPr>
            <a:r>
              <a:rPr lang="en-US" sz="2000" dirty="0"/>
              <a:t>initialize weight accumulators to 0 (one for each weight)</a:t>
            </a:r>
          </a:p>
          <a:p>
            <a:pPr marL="320040" lvl="1" indent="0">
              <a:buNone/>
            </a:pPr>
            <a:r>
              <a:rPr lang="en-US" sz="2000" dirty="0">
                <a:solidFill>
                  <a:srgbClr val="FF6600"/>
                </a:solidFill>
              </a:rPr>
              <a:t>for</a:t>
            </a:r>
            <a:r>
              <a:rPr lang="en-US" sz="2000" dirty="0"/>
              <a:t> each example: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Compute all outputs going forward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Calculate new weights and modified errors at output layer 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Recursively calculate new weights and modified errors on hidden layers based on recursive relationship</a:t>
            </a:r>
          </a:p>
          <a:p>
            <a:pPr marL="937260" lvl="2" indent="-342900">
              <a:buFontTx/>
              <a:buChar char="-"/>
            </a:pPr>
            <a:r>
              <a:rPr lang="en-US" sz="1800" dirty="0"/>
              <a:t>Add new weights to weight accumulators</a:t>
            </a:r>
          </a:p>
          <a:p>
            <a:pPr marL="320040" lvl="1" indent="0">
              <a:buNone/>
            </a:pPr>
            <a:r>
              <a:rPr lang="en-US" sz="2100" dirty="0"/>
              <a:t>Divide weight accumulators by number of examples</a:t>
            </a:r>
          </a:p>
          <a:p>
            <a:pPr marL="320040" lvl="1" indent="0">
              <a:buNone/>
            </a:pPr>
            <a:r>
              <a:rPr lang="en-US" sz="2100" dirty="0"/>
              <a:t>Update model weights by weight accumulators</a:t>
            </a:r>
          </a:p>
        </p:txBody>
      </p:sp>
      <p:sp>
        <p:nvSpPr>
          <p:cNvPr id="7" name="Rectangle 6"/>
          <p:cNvSpPr/>
          <p:nvPr/>
        </p:nvSpPr>
        <p:spPr>
          <a:xfrm>
            <a:off x="806580" y="4876800"/>
            <a:ext cx="5822820" cy="762000"/>
          </a:xfrm>
          <a:prstGeom prst="rect">
            <a:avLst/>
          </a:prstGeom>
          <a:solidFill>
            <a:srgbClr val="FF6600">
              <a:alpha val="19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96219" y="6096000"/>
            <a:ext cx="7052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Process </a:t>
            </a:r>
            <a:r>
              <a:rPr lang="en-US" sz="2400" i="1" dirty="0">
                <a:solidFill>
                  <a:srgbClr val="0000FF"/>
                </a:solidFill>
              </a:rPr>
              <a:t>all</a:t>
            </a:r>
            <a:r>
              <a:rPr lang="en-US" sz="2400" dirty="0">
                <a:solidFill>
                  <a:srgbClr val="0000FF"/>
                </a:solidFill>
              </a:rPr>
              <a:t> of the examples before updating the weights</a:t>
            </a:r>
          </a:p>
        </p:txBody>
      </p:sp>
      <p:sp>
        <p:nvSpPr>
          <p:cNvPr id="9" name="Rectangle 8"/>
          <p:cNvSpPr/>
          <p:nvPr/>
        </p:nvSpPr>
        <p:spPr>
          <a:xfrm>
            <a:off x="958980" y="2438400"/>
            <a:ext cx="5899020" cy="457200"/>
          </a:xfrm>
          <a:prstGeom prst="rect">
            <a:avLst/>
          </a:prstGeom>
          <a:solidFill>
            <a:srgbClr val="FF6600">
              <a:alpha val="19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37427" y="4419600"/>
            <a:ext cx="4729973" cy="457200"/>
          </a:xfrm>
          <a:prstGeom prst="rect">
            <a:avLst/>
          </a:prstGeom>
          <a:solidFill>
            <a:srgbClr val="FF6600">
              <a:alpha val="19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60586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variations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Momentum: include a factor in the weight update to keep moving in the direction of the previous update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Mini-batch:</a:t>
            </a:r>
          </a:p>
          <a:p>
            <a:pPr lvl="1"/>
            <a:r>
              <a:rPr lang="en-US" dirty="0"/>
              <a:t>Compromise between online and batch</a:t>
            </a:r>
          </a:p>
          <a:p>
            <a:pPr lvl="1"/>
            <a:r>
              <a:rPr lang="en-US" dirty="0"/>
              <a:t>Avoids noisiness of updates from online while making more educated weight updates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Simulated annealing:</a:t>
            </a:r>
          </a:p>
          <a:p>
            <a:pPr lvl="1"/>
            <a:r>
              <a:rPr lang="en-US" dirty="0"/>
              <a:t>With some probability make a random weight update</a:t>
            </a:r>
          </a:p>
          <a:p>
            <a:pPr lvl="1"/>
            <a:r>
              <a:rPr lang="en-US" dirty="0"/>
              <a:t>Reduce this probability over time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6342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neural networks?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Picking network configuration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Can be slow to train for large networks and large amounts of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Loss functions (including squared error) are generally not convex </a:t>
            </a:r>
            <a:r>
              <a:rPr lang="en-US" i="1" dirty="0"/>
              <a:t>with respect to the parameter space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088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371600"/>
          </a:xfrm>
        </p:spPr>
        <p:txBody>
          <a:bodyPr/>
          <a:lstStyle/>
          <a:p>
            <a:pPr eaLnBrk="1" hangingPunct="1"/>
            <a:r>
              <a:rPr lang="en-US" dirty="0"/>
              <a:t>History of Neural Networks</a:t>
            </a:r>
          </a:p>
        </p:txBody>
      </p:sp>
      <p:sp>
        <p:nvSpPr>
          <p:cNvPr id="3481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4876800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lnSpc>
                <a:spcPct val="80000"/>
              </a:lnSpc>
              <a:buNone/>
            </a:pPr>
            <a:r>
              <a:rPr lang="en-US" sz="2800" dirty="0"/>
              <a:t>McCulloch and Pitts (1943) – introduced model of artificial neurons and suggested they could learn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sz="2800" dirty="0"/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sz="2800" dirty="0" err="1"/>
              <a:t>Hebb</a:t>
            </a:r>
            <a:r>
              <a:rPr lang="en-US" sz="2800" dirty="0"/>
              <a:t> (1949) – Simple updating rule for learning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sz="2800" dirty="0"/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sz="2800" dirty="0"/>
              <a:t>Rosenblatt (1962) - the </a:t>
            </a:r>
            <a:r>
              <a:rPr lang="en-US" sz="2800" i="1" dirty="0"/>
              <a:t>perceptron</a:t>
            </a:r>
            <a:r>
              <a:rPr lang="en-US" sz="2800" dirty="0"/>
              <a:t> model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sz="2800" dirty="0"/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sz="2800" dirty="0" err="1"/>
              <a:t>Minsky</a:t>
            </a:r>
            <a:r>
              <a:rPr lang="en-US" sz="2800" dirty="0"/>
              <a:t> and </a:t>
            </a:r>
            <a:r>
              <a:rPr lang="en-US" sz="2800" dirty="0" err="1"/>
              <a:t>Papert</a:t>
            </a:r>
            <a:r>
              <a:rPr lang="en-US" sz="2800" dirty="0"/>
              <a:t> (1969) – wrote </a:t>
            </a:r>
            <a:r>
              <a:rPr lang="en-US" sz="2800" i="1" dirty="0" err="1"/>
              <a:t>Perceptrons</a:t>
            </a:r>
            <a:r>
              <a:rPr lang="en-US" sz="2800" i="1" dirty="0"/>
              <a:t> 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sz="2800" dirty="0"/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sz="2800" dirty="0"/>
              <a:t>Bryson and Ho (1969, but largely ignored until 1980s--Rosenblatt) – invented </a:t>
            </a:r>
            <a:r>
              <a:rPr lang="en-US" sz="2800" dirty="0" err="1"/>
              <a:t>backpropagation</a:t>
            </a:r>
            <a:r>
              <a:rPr lang="en-US" sz="2800" dirty="0"/>
              <a:t> learning for multilayer networks</a:t>
            </a:r>
          </a:p>
        </p:txBody>
      </p:sp>
    </p:spTree>
    <p:extLst>
      <p:ext uri="{BB962C8B-B14F-4D97-AF65-F5344CB8AC3E}">
        <p14:creationId xmlns:p14="http://schemas.microsoft.com/office/powerpoint/2010/main" val="13844232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8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4474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296733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www.nytimes.com</a:t>
            </a:r>
            <a:r>
              <a:rPr lang="en-US" dirty="0"/>
              <a:t>/2012/06/26/technology/in-a-big-network-of-computers-evidence-of-machine-learning.html?_r=0</a:t>
            </a:r>
          </a:p>
        </p:txBody>
      </p:sp>
    </p:spTree>
    <p:extLst>
      <p:ext uri="{BB962C8B-B14F-4D97-AF65-F5344CB8AC3E}">
        <p14:creationId xmlns:p14="http://schemas.microsoft.com/office/powerpoint/2010/main" val="78755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9" name="Oval 1027"/>
          <p:cNvSpPr>
            <a:spLocks noChangeArrowheads="1"/>
          </p:cNvSpPr>
          <p:nvPr/>
        </p:nvSpPr>
        <p:spPr bwMode="auto">
          <a:xfrm>
            <a:off x="3886200" y="2895600"/>
            <a:ext cx="1600200" cy="1600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1029"/>
          <p:cNvSpPr>
            <a:spLocks noChangeShapeType="1"/>
          </p:cNvSpPr>
          <p:nvPr/>
        </p:nvSpPr>
        <p:spPr bwMode="auto">
          <a:xfrm>
            <a:off x="5562600" y="3657600"/>
            <a:ext cx="1676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Text Box 1030"/>
          <p:cNvSpPr txBox="1">
            <a:spLocks noChangeArrowheads="1"/>
          </p:cNvSpPr>
          <p:nvPr/>
        </p:nvSpPr>
        <p:spPr bwMode="auto">
          <a:xfrm>
            <a:off x="7239000" y="3443288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Output </a:t>
            </a:r>
            <a:r>
              <a:rPr lang="en-US" sz="1800" i="1"/>
              <a:t>y</a:t>
            </a:r>
          </a:p>
        </p:txBody>
      </p:sp>
      <p:sp>
        <p:nvSpPr>
          <p:cNvPr id="36873" name="Line 1031"/>
          <p:cNvSpPr>
            <a:spLocks noChangeShapeType="1"/>
          </p:cNvSpPr>
          <p:nvPr/>
        </p:nvSpPr>
        <p:spPr bwMode="auto">
          <a:xfrm>
            <a:off x="1600200" y="1752600"/>
            <a:ext cx="2286000" cy="1447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032"/>
          <p:cNvSpPr>
            <a:spLocks noChangeShapeType="1"/>
          </p:cNvSpPr>
          <p:nvPr/>
        </p:nvSpPr>
        <p:spPr bwMode="auto">
          <a:xfrm>
            <a:off x="1600200" y="3505200"/>
            <a:ext cx="2209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033"/>
          <p:cNvSpPr>
            <a:spLocks noChangeShapeType="1"/>
          </p:cNvSpPr>
          <p:nvPr/>
        </p:nvSpPr>
        <p:spPr bwMode="auto">
          <a:xfrm flipV="1">
            <a:off x="1524000" y="3886200"/>
            <a:ext cx="22860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6" name="Line 1034"/>
          <p:cNvSpPr>
            <a:spLocks noChangeShapeType="1"/>
          </p:cNvSpPr>
          <p:nvPr/>
        </p:nvSpPr>
        <p:spPr bwMode="auto">
          <a:xfrm flipV="1">
            <a:off x="1524000" y="4191000"/>
            <a:ext cx="2438400" cy="1905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7" name="Text Box 1035"/>
          <p:cNvSpPr txBox="1">
            <a:spLocks noChangeArrowheads="1"/>
          </p:cNvSpPr>
          <p:nvPr/>
        </p:nvSpPr>
        <p:spPr bwMode="auto">
          <a:xfrm>
            <a:off x="685800" y="152400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Input x</a:t>
            </a:r>
            <a:r>
              <a:rPr lang="en-US" sz="1800" baseline="-25000"/>
              <a:t>1</a:t>
            </a:r>
          </a:p>
        </p:txBody>
      </p:sp>
      <p:sp>
        <p:nvSpPr>
          <p:cNvPr id="36878" name="Text Box 1036"/>
          <p:cNvSpPr txBox="1">
            <a:spLocks noChangeArrowheads="1"/>
          </p:cNvSpPr>
          <p:nvPr/>
        </p:nvSpPr>
        <p:spPr bwMode="auto">
          <a:xfrm>
            <a:off x="685800" y="3290888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Input x</a:t>
            </a:r>
            <a:r>
              <a:rPr lang="en-US" sz="1800" baseline="-25000"/>
              <a:t>2</a:t>
            </a:r>
          </a:p>
        </p:txBody>
      </p:sp>
      <p:sp>
        <p:nvSpPr>
          <p:cNvPr id="36879" name="Text Box 1037"/>
          <p:cNvSpPr txBox="1">
            <a:spLocks noChangeArrowheads="1"/>
          </p:cNvSpPr>
          <p:nvPr/>
        </p:nvSpPr>
        <p:spPr bwMode="auto">
          <a:xfrm>
            <a:off x="609600" y="4510088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Input x</a:t>
            </a:r>
            <a:r>
              <a:rPr lang="en-US" sz="1800" baseline="-25000"/>
              <a:t>3</a:t>
            </a:r>
          </a:p>
        </p:txBody>
      </p:sp>
      <p:sp>
        <p:nvSpPr>
          <p:cNvPr id="36880" name="Text Box 1038"/>
          <p:cNvSpPr txBox="1">
            <a:spLocks noChangeArrowheads="1"/>
          </p:cNvSpPr>
          <p:nvPr/>
        </p:nvSpPr>
        <p:spPr bwMode="auto">
          <a:xfrm>
            <a:off x="609600" y="5881688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Input x</a:t>
            </a:r>
            <a:r>
              <a:rPr lang="en-US" sz="1800" baseline="-25000"/>
              <a:t>4</a:t>
            </a:r>
          </a:p>
        </p:txBody>
      </p:sp>
      <p:sp>
        <p:nvSpPr>
          <p:cNvPr id="36881" name="Text Box 1039"/>
          <p:cNvSpPr txBox="1">
            <a:spLocks noChangeArrowheads="1"/>
          </p:cNvSpPr>
          <p:nvPr/>
        </p:nvSpPr>
        <p:spPr bwMode="auto">
          <a:xfrm>
            <a:off x="2286000" y="1919288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Weight w</a:t>
            </a:r>
            <a:r>
              <a:rPr lang="en-US" sz="1800" baseline="-25000"/>
              <a:t>1</a:t>
            </a:r>
          </a:p>
        </p:txBody>
      </p:sp>
      <p:sp>
        <p:nvSpPr>
          <p:cNvPr id="36882" name="Text Box 1040"/>
          <p:cNvSpPr txBox="1">
            <a:spLocks noChangeArrowheads="1"/>
          </p:cNvSpPr>
          <p:nvPr/>
        </p:nvSpPr>
        <p:spPr bwMode="auto">
          <a:xfrm>
            <a:off x="1828800" y="3124200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Weight w</a:t>
            </a:r>
            <a:r>
              <a:rPr lang="en-US" sz="1800" baseline="-25000"/>
              <a:t>2</a:t>
            </a:r>
          </a:p>
        </p:txBody>
      </p:sp>
      <p:sp>
        <p:nvSpPr>
          <p:cNvPr id="36883" name="Text Box 1041"/>
          <p:cNvSpPr txBox="1">
            <a:spLocks noChangeArrowheads="1"/>
          </p:cNvSpPr>
          <p:nvPr/>
        </p:nvSpPr>
        <p:spPr bwMode="auto">
          <a:xfrm>
            <a:off x="1752600" y="4586288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Weight w</a:t>
            </a:r>
            <a:r>
              <a:rPr lang="en-US" sz="1800" baseline="-25000"/>
              <a:t>3</a:t>
            </a:r>
          </a:p>
        </p:txBody>
      </p:sp>
      <p:sp>
        <p:nvSpPr>
          <p:cNvPr id="36884" name="Text Box 1042"/>
          <p:cNvSpPr txBox="1">
            <a:spLocks noChangeArrowheads="1"/>
          </p:cNvSpPr>
          <p:nvPr/>
        </p:nvSpPr>
        <p:spPr bwMode="auto">
          <a:xfrm>
            <a:off x="2209800" y="5486400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Weight w</a:t>
            </a:r>
            <a:r>
              <a:rPr lang="en-US" sz="1800" baseline="-25000"/>
              <a:t>4</a:t>
            </a:r>
          </a:p>
        </p:txBody>
      </p:sp>
      <p:sp>
        <p:nvSpPr>
          <p:cNvPr id="36868" name="Text Box 1045"/>
          <p:cNvSpPr txBox="1">
            <a:spLocks noChangeArrowheads="1"/>
          </p:cNvSpPr>
          <p:nvPr/>
        </p:nvSpPr>
        <p:spPr bwMode="auto">
          <a:xfrm>
            <a:off x="304800" y="334962"/>
            <a:ext cx="83820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000" dirty="0"/>
              <a:t>A neuron/perceptron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16200000" flipH="1">
            <a:off x="3923506" y="3694906"/>
            <a:ext cx="16002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3167347"/>
              </p:ext>
            </p:extLst>
          </p:nvPr>
        </p:nvGraphicFramePr>
        <p:xfrm>
          <a:off x="3883111" y="4885150"/>
          <a:ext cx="1608137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723900" imgH="342900" progId="Equation.3">
                  <p:embed/>
                </p:oleObj>
              </mc:Choice>
              <mc:Fallback>
                <p:oleObj name="Equation" r:id="rId3" imgW="7239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3111" y="4885150"/>
                        <a:ext cx="1608137" cy="76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86" name="Object 22"/>
          <p:cNvGraphicFramePr>
            <a:graphicFrameLocks noChangeAspect="1"/>
          </p:cNvGraphicFramePr>
          <p:nvPr/>
        </p:nvGraphicFramePr>
        <p:xfrm>
          <a:off x="4114800" y="3373438"/>
          <a:ext cx="592137" cy="81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66700" imgH="368300" progId="Equation.3">
                  <p:embed/>
                </p:oleObj>
              </mc:Choice>
              <mc:Fallback>
                <p:oleObj name="Equation" r:id="rId5" imgW="2667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4800" y="3373438"/>
                        <a:ext cx="592137" cy="8175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87" name="Object 23"/>
          <p:cNvGraphicFramePr>
            <a:graphicFrameLocks noChangeAspect="1"/>
          </p:cNvGraphicFramePr>
          <p:nvPr/>
        </p:nvGraphicFramePr>
        <p:xfrm>
          <a:off x="4807795" y="3519487"/>
          <a:ext cx="602405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342900" imgH="165100" progId="Equation.3">
                  <p:embed/>
                </p:oleObj>
              </mc:Choice>
              <mc:Fallback>
                <p:oleObj name="Equation" r:id="rId7" imgW="342900" imgH="165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7795" y="3519487"/>
                        <a:ext cx="602405" cy="2905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5486400" y="41148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818FF"/>
                </a:solidFill>
              </a:rPr>
              <a:t>activation function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3891048" y="4808950"/>
            <a:ext cx="1676400" cy="914400"/>
          </a:xfrm>
          <a:prstGeom prst="rect">
            <a:avLst/>
          </a:prstGeom>
          <a:noFill/>
          <a:ln w="28575" cap="flat" cmpd="sng" algn="ctr">
            <a:solidFill>
              <a:srgbClr val="9999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  <p:cxnSp>
        <p:nvCxnSpPr>
          <p:cNvPr id="29" name="Straight Arrow Connector 28"/>
          <p:cNvCxnSpPr>
            <a:stCxn id="26" idx="1"/>
          </p:cNvCxnSpPr>
          <p:nvPr/>
        </p:nvCxnSpPr>
        <p:spPr bwMode="auto">
          <a:xfrm flipH="1" flipV="1">
            <a:off x="5105400" y="3886204"/>
            <a:ext cx="381000" cy="41326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602535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62" y="1562100"/>
            <a:ext cx="4800600" cy="46863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hard threshold: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marL="0" indent="0">
              <a:buNone/>
            </a:pPr>
            <a:r>
              <a:rPr lang="en-US" sz="2800" dirty="0"/>
              <a:t>sigmoid</a:t>
            </a:r>
          </a:p>
          <a:p>
            <a:pPr marL="0" indent="0">
              <a:buNone/>
            </a:pPr>
            <a:endParaRPr lang="en-US" sz="2800" dirty="0"/>
          </a:p>
          <a:p>
            <a:pPr marL="365760" lvl="1" indent="0">
              <a:buNone/>
            </a:pPr>
            <a:endParaRPr lang="en-US" sz="2800" dirty="0"/>
          </a:p>
          <a:p>
            <a:pPr marL="45720" indent="0">
              <a:buNone/>
            </a:pPr>
            <a:endParaRPr lang="en-US" sz="2700" dirty="0"/>
          </a:p>
          <a:p>
            <a:pPr marL="45720" indent="0">
              <a:buNone/>
            </a:pPr>
            <a:r>
              <a:rPr lang="en-US" sz="2700" dirty="0" err="1"/>
              <a:t>tanh</a:t>
            </a:r>
            <a:r>
              <a:rPr lang="en-US" sz="2700" dirty="0"/>
              <a:t> x</a:t>
            </a:r>
          </a:p>
          <a:p>
            <a:pPr lvl="1"/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616576"/>
              </p:ext>
            </p:extLst>
          </p:nvPr>
        </p:nvGraphicFramePr>
        <p:xfrm>
          <a:off x="1430338" y="4238625"/>
          <a:ext cx="1908175" cy="89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838200" imgH="393700" progId="Equation.3">
                  <p:embed/>
                </p:oleObj>
              </mc:Choice>
              <mc:Fallback>
                <p:oleObj name="Equation" r:id="rId3" imgW="8382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0338" y="4238625"/>
                        <a:ext cx="1908175" cy="8969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 bwMode="auto">
          <a:xfrm>
            <a:off x="5486400" y="3198812"/>
            <a:ext cx="12192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6705600" y="1674812"/>
            <a:ext cx="12192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/>
          <p:cNvCxnSpPr/>
          <p:nvPr/>
        </p:nvCxnSpPr>
        <p:spPr bwMode="auto">
          <a:xfrm rot="5400000">
            <a:off x="5942806" y="2436812"/>
            <a:ext cx="1524794" cy="7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7610" y="5142626"/>
            <a:ext cx="2462831" cy="1593999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712437"/>
              </p:ext>
            </p:extLst>
          </p:nvPr>
        </p:nvGraphicFramePr>
        <p:xfrm>
          <a:off x="1143000" y="2143125"/>
          <a:ext cx="2336800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536700" imgH="495300" progId="Equation.3">
                  <p:embed/>
                </p:oleObj>
              </mc:Choice>
              <mc:Fallback>
                <p:oleObj name="Equation" r:id="rId6" imgW="15367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3000" y="2143125"/>
                        <a:ext cx="2336800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71306" y="3327844"/>
            <a:ext cx="2667000" cy="177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169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15402</TotalTime>
  <Words>2414</Words>
  <Application>Microsoft Macintosh PowerPoint</Application>
  <PresentationFormat>On-screen Show (4:3)</PresentationFormat>
  <Paragraphs>740</Paragraphs>
  <Slides>77</Slides>
  <Notes>13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5" baseType="lpstr">
      <vt:lpstr>Arial</vt:lpstr>
      <vt:lpstr>Calibri</vt:lpstr>
      <vt:lpstr>Cambria Math</vt:lpstr>
      <vt:lpstr>Tw Cen MT</vt:lpstr>
      <vt:lpstr>Wingdings</vt:lpstr>
      <vt:lpstr>Wingdings 2</vt:lpstr>
      <vt:lpstr>Median</vt:lpstr>
      <vt:lpstr>Equation</vt:lpstr>
      <vt:lpstr>backpropagation</vt:lpstr>
      <vt:lpstr>Admin</vt:lpstr>
      <vt:lpstr>Neural network</vt:lpstr>
      <vt:lpstr>Neural network</vt:lpstr>
      <vt:lpstr>Neural network</vt:lpstr>
      <vt:lpstr>Neural network</vt:lpstr>
      <vt:lpstr>Neural network</vt:lpstr>
      <vt:lpstr>PowerPoint Presentation</vt:lpstr>
      <vt:lpstr>Activation functions</vt:lpstr>
      <vt:lpstr>Training</vt:lpstr>
      <vt:lpstr>Learning in multilayer networks</vt:lpstr>
      <vt:lpstr>Backpropagation: intuition</vt:lpstr>
      <vt:lpstr>Backpropagation: intuition</vt:lpstr>
      <vt:lpstr>Backpropagation: intuition</vt:lpstr>
      <vt:lpstr>Backpropagation: intuition</vt:lpstr>
      <vt:lpstr>Backpropagation: intuition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Backpropagation: the details</vt:lpstr>
      <vt:lpstr>Recall: derivative chain rule</vt:lpstr>
      <vt:lpstr>Recall: derivative chain rule</vt:lpstr>
      <vt:lpstr>Output layer weights</vt:lpstr>
      <vt:lpstr>Output layer weights</vt:lpstr>
      <vt:lpstr>Output layer weights</vt:lpstr>
      <vt:lpstr>Output layer weights</vt:lpstr>
      <vt:lpstr>Output layer weights</vt:lpstr>
      <vt:lpstr>Output layer weights</vt:lpstr>
      <vt:lpstr>Output layer weights</vt:lpstr>
      <vt:lpstr>Output layer weights</vt:lpstr>
      <vt:lpstr>Backpropagation: the details</vt:lpstr>
      <vt:lpstr>Backpropagation</vt:lpstr>
      <vt:lpstr>Hidden layer weights</vt:lpstr>
      <vt:lpstr>Hidden layer weights</vt:lpstr>
      <vt:lpstr>Hidden layer weights</vt:lpstr>
      <vt:lpstr>Hidden layer weights</vt:lpstr>
      <vt:lpstr>PowerPoint Presentation</vt:lpstr>
      <vt:lpstr>PowerPoint Presentation</vt:lpstr>
      <vt:lpstr>PowerPoint Presentation</vt:lpstr>
      <vt:lpstr>Backpropagation</vt:lpstr>
      <vt:lpstr>Backpropagation</vt:lpstr>
      <vt:lpstr>Backpropagation</vt:lpstr>
      <vt:lpstr>Backpropagation generalization</vt:lpstr>
      <vt:lpstr>Backpropagation generalization</vt:lpstr>
      <vt:lpstr>Backpropagation generalization</vt:lpstr>
      <vt:lpstr>Backpropagation generalization</vt:lpstr>
      <vt:lpstr>Backprop on multilayer networks</vt:lpstr>
      <vt:lpstr>Backprop on multilayer networks</vt:lpstr>
      <vt:lpstr>Backprop on multilayer networks</vt:lpstr>
      <vt:lpstr>Backprop on multilayer networks</vt:lpstr>
      <vt:lpstr>Backprop on multilayer networks</vt:lpstr>
      <vt:lpstr>Backprop on multilayer networks</vt:lpstr>
      <vt:lpstr>Backprop on multilayer networks</vt:lpstr>
      <vt:lpstr>Multiple output nodes</vt:lpstr>
      <vt:lpstr>Multiple output nodes</vt:lpstr>
      <vt:lpstr>Backpropagation implementation</vt:lpstr>
      <vt:lpstr>Backpropagation implementation</vt:lpstr>
      <vt:lpstr>Activation function derivatives</vt:lpstr>
      <vt:lpstr>Learning rate</vt:lpstr>
      <vt:lpstr>Backpropagation implementation</vt:lpstr>
      <vt:lpstr>Handling bias</vt:lpstr>
      <vt:lpstr>Handling bias</vt:lpstr>
      <vt:lpstr>Online vs. batch learning</vt:lpstr>
      <vt:lpstr>Batch learning</vt:lpstr>
      <vt:lpstr>Many variations</vt:lpstr>
      <vt:lpstr>Challenges of neural networks?</vt:lpstr>
      <vt:lpstr>History of Neural Networks</vt:lpstr>
      <vt:lpstr>PowerPoint Presentation</vt:lpstr>
      <vt:lpstr>PowerPoint Presentation</vt:lpstr>
    </vt:vector>
  </TitlesOfParts>
  <Company>Pomona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CORpus analysis</dc:title>
  <dc:creator>Dave Kauchak</dc:creator>
  <cp:lastModifiedBy>Collins Munene Kariuki</cp:lastModifiedBy>
  <cp:revision>1092</cp:revision>
  <cp:lastPrinted>2022-03-22T17:29:22Z</cp:lastPrinted>
  <dcterms:created xsi:type="dcterms:W3CDTF">2011-01-25T19:35:23Z</dcterms:created>
  <dcterms:modified xsi:type="dcterms:W3CDTF">2023-12-13T03:58:14Z</dcterms:modified>
</cp:coreProperties>
</file>

<file path=docProps/thumbnail.jpeg>
</file>